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68" r:id="rId2"/>
  </p:sldMasterIdLst>
  <p:notesMasterIdLst>
    <p:notesMasterId r:id="rId51"/>
  </p:notesMasterIdLst>
  <p:handoutMasterIdLst>
    <p:handoutMasterId r:id="rId52"/>
  </p:handoutMasterIdLst>
  <p:sldIdLst>
    <p:sldId id="257" r:id="rId3"/>
    <p:sldId id="696" r:id="rId4"/>
    <p:sldId id="704" r:id="rId5"/>
    <p:sldId id="335" r:id="rId6"/>
    <p:sldId id="711" r:id="rId7"/>
    <p:sldId id="716" r:id="rId8"/>
    <p:sldId id="699" r:id="rId9"/>
    <p:sldId id="722" r:id="rId10"/>
    <p:sldId id="720" r:id="rId11"/>
    <p:sldId id="721" r:id="rId12"/>
    <p:sldId id="785" r:id="rId13"/>
    <p:sldId id="786" r:id="rId14"/>
    <p:sldId id="737" r:id="rId15"/>
    <p:sldId id="728" r:id="rId16"/>
    <p:sldId id="729" r:id="rId17"/>
    <p:sldId id="730" r:id="rId18"/>
    <p:sldId id="731" r:id="rId19"/>
    <p:sldId id="732" r:id="rId20"/>
    <p:sldId id="733" r:id="rId21"/>
    <p:sldId id="734" r:id="rId22"/>
    <p:sldId id="735" r:id="rId23"/>
    <p:sldId id="736" r:id="rId24"/>
    <p:sldId id="700" r:id="rId25"/>
    <p:sldId id="752" r:id="rId26"/>
    <p:sldId id="758" r:id="rId27"/>
    <p:sldId id="757" r:id="rId28"/>
    <p:sldId id="741" r:id="rId29"/>
    <p:sldId id="770" r:id="rId30"/>
    <p:sldId id="743" r:id="rId31"/>
    <p:sldId id="771" r:id="rId32"/>
    <p:sldId id="772" r:id="rId33"/>
    <p:sldId id="755" r:id="rId34"/>
    <p:sldId id="779" r:id="rId35"/>
    <p:sldId id="761" r:id="rId36"/>
    <p:sldId id="762" r:id="rId37"/>
    <p:sldId id="747" r:id="rId38"/>
    <p:sldId id="701" r:id="rId39"/>
    <p:sldId id="718" r:id="rId40"/>
    <p:sldId id="738" r:id="rId41"/>
    <p:sldId id="739" r:id="rId42"/>
    <p:sldId id="740" r:id="rId43"/>
    <p:sldId id="702" r:id="rId44"/>
    <p:sldId id="703" r:id="rId45"/>
    <p:sldId id="784" r:id="rId46"/>
    <p:sldId id="787" r:id="rId47"/>
    <p:sldId id="783" r:id="rId48"/>
    <p:sldId id="719" r:id="rId49"/>
    <p:sldId id="788" r:id="rId5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859FA42-0E7D-40AD-9A80-7911266450AF}">
          <p14:sldIdLst>
            <p14:sldId id="257"/>
            <p14:sldId id="696"/>
            <p14:sldId id="704"/>
            <p14:sldId id="335"/>
            <p14:sldId id="711"/>
            <p14:sldId id="716"/>
            <p14:sldId id="699"/>
            <p14:sldId id="722"/>
            <p14:sldId id="720"/>
            <p14:sldId id="721"/>
            <p14:sldId id="785"/>
            <p14:sldId id="786"/>
            <p14:sldId id="737"/>
            <p14:sldId id="728"/>
            <p14:sldId id="729"/>
            <p14:sldId id="730"/>
            <p14:sldId id="731"/>
            <p14:sldId id="732"/>
            <p14:sldId id="733"/>
            <p14:sldId id="734"/>
            <p14:sldId id="735"/>
            <p14:sldId id="736"/>
            <p14:sldId id="700"/>
            <p14:sldId id="752"/>
            <p14:sldId id="758"/>
            <p14:sldId id="757"/>
            <p14:sldId id="741"/>
            <p14:sldId id="770"/>
            <p14:sldId id="743"/>
            <p14:sldId id="771"/>
            <p14:sldId id="772"/>
            <p14:sldId id="755"/>
            <p14:sldId id="779"/>
            <p14:sldId id="761"/>
            <p14:sldId id="762"/>
            <p14:sldId id="747"/>
            <p14:sldId id="701"/>
            <p14:sldId id="718"/>
            <p14:sldId id="738"/>
            <p14:sldId id="739"/>
            <p14:sldId id="740"/>
            <p14:sldId id="702"/>
            <p14:sldId id="703"/>
            <p14:sldId id="784"/>
            <p14:sldId id="787"/>
            <p14:sldId id="783"/>
            <p14:sldId id="719"/>
            <p14:sldId id="7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26429A"/>
    <a:srgbClr val="DFF3F5"/>
    <a:srgbClr val="F0F9FA"/>
    <a:srgbClr val="E8F4F8"/>
    <a:srgbClr val="1F3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65971" autoAdjust="0"/>
  </p:normalViewPr>
  <p:slideViewPr>
    <p:cSldViewPr>
      <p:cViewPr varScale="1">
        <p:scale>
          <a:sx n="114" d="100"/>
          <a:sy n="114" d="100"/>
        </p:scale>
        <p:origin x="136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7" d="100"/>
          <a:sy n="67" d="100"/>
        </p:scale>
        <p:origin x="-2832" y="-114"/>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4231" tIns="47115" rIns="94231" bIns="47115" rtlCol="0"/>
          <a:lstStyle>
            <a:lvl1pPr algn="l">
              <a:defRPr sz="1200"/>
            </a:lvl1pPr>
          </a:lstStyle>
          <a:p>
            <a:r>
              <a:rPr lang="en-US"/>
              <a:t>Texas Secretary of State Elections Division</a:t>
            </a:r>
          </a:p>
        </p:txBody>
      </p:sp>
      <p:sp>
        <p:nvSpPr>
          <p:cNvPr id="3" name="Date Placeholder 2"/>
          <p:cNvSpPr>
            <a:spLocks noGrp="1"/>
          </p:cNvSpPr>
          <p:nvPr>
            <p:ph type="dt" sz="quarter" idx="1"/>
          </p:nvPr>
        </p:nvSpPr>
        <p:spPr>
          <a:xfrm>
            <a:off x="4023093" y="0"/>
            <a:ext cx="3077739" cy="469424"/>
          </a:xfrm>
          <a:prstGeom prst="rect">
            <a:avLst/>
          </a:prstGeom>
        </p:spPr>
        <p:txBody>
          <a:bodyPr vert="horz" lIns="94231" tIns="47115" rIns="94231" bIns="47115" rtlCol="0"/>
          <a:lstStyle>
            <a:lvl1pPr algn="r">
              <a:defRPr sz="1200"/>
            </a:lvl1pPr>
          </a:lstStyle>
          <a:p>
            <a:fld id="{FF2CAD0D-B38F-4536-9E11-934353A408E9}" type="datetimeFigureOut">
              <a:rPr lang="en-US" smtClean="0"/>
              <a:t>11/24/2021</a:t>
            </a:fld>
            <a:endParaRPr lang="en-US"/>
          </a:p>
        </p:txBody>
      </p:sp>
      <p:sp>
        <p:nvSpPr>
          <p:cNvPr id="4" name="Footer Placeholder 3"/>
          <p:cNvSpPr>
            <a:spLocks noGrp="1"/>
          </p:cNvSpPr>
          <p:nvPr>
            <p:ph type="ftr" sz="quarter" idx="2"/>
          </p:nvPr>
        </p:nvSpPr>
        <p:spPr>
          <a:xfrm>
            <a:off x="1" y="8917422"/>
            <a:ext cx="3077739" cy="469424"/>
          </a:xfrm>
          <a:prstGeom prst="rect">
            <a:avLst/>
          </a:prstGeom>
        </p:spPr>
        <p:txBody>
          <a:bodyPr vert="horz" lIns="94231" tIns="47115" rIns="94231" bIns="47115" rtlCol="0" anchor="b"/>
          <a:lstStyle>
            <a:lvl1pPr algn="l">
              <a:defRPr sz="1200"/>
            </a:lvl1pPr>
          </a:lstStyle>
          <a:p>
            <a:r>
              <a:rPr lang="en-US"/>
              <a:t>Texas Secretary of State Elections Division</a:t>
            </a: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31" tIns="47115" rIns="94231" bIns="47115" rtlCol="0" anchor="b"/>
          <a:lstStyle>
            <a:lvl1pPr algn="r">
              <a:defRPr sz="1200"/>
            </a:lvl1pPr>
          </a:lstStyle>
          <a:p>
            <a:fld id="{3DCE7F3A-4117-4E20-B1FB-87A97EA08215}" type="slidenum">
              <a:rPr lang="en-US" smtClean="0"/>
              <a:t>‹#›</a:t>
            </a:fld>
            <a:endParaRPr lang="en-US"/>
          </a:p>
        </p:txBody>
      </p:sp>
    </p:spTree>
    <p:extLst>
      <p:ext uri="{BB962C8B-B14F-4D97-AF65-F5344CB8AC3E}">
        <p14:creationId xmlns:p14="http://schemas.microsoft.com/office/powerpoint/2010/main" val="422972116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4231" tIns="47115" rIns="94231" bIns="47115" rtlCol="0"/>
          <a:lstStyle>
            <a:lvl1pPr algn="l">
              <a:defRPr sz="1200"/>
            </a:lvl1pPr>
          </a:lstStyle>
          <a:p>
            <a:r>
              <a:rPr lang="en-US"/>
              <a:t>Texas Secretary of State Elections Division</a:t>
            </a:r>
          </a:p>
        </p:txBody>
      </p:sp>
      <p:sp>
        <p:nvSpPr>
          <p:cNvPr id="3" name="Date Placeholder 2"/>
          <p:cNvSpPr>
            <a:spLocks noGrp="1"/>
          </p:cNvSpPr>
          <p:nvPr>
            <p:ph type="dt" idx="1"/>
          </p:nvPr>
        </p:nvSpPr>
        <p:spPr>
          <a:xfrm>
            <a:off x="4023093" y="0"/>
            <a:ext cx="3077739" cy="469424"/>
          </a:xfrm>
          <a:prstGeom prst="rect">
            <a:avLst/>
          </a:prstGeom>
        </p:spPr>
        <p:txBody>
          <a:bodyPr vert="horz" lIns="94231" tIns="47115" rIns="94231" bIns="47115" rtlCol="0"/>
          <a:lstStyle>
            <a:lvl1pPr algn="r">
              <a:defRPr sz="1200"/>
            </a:lvl1pPr>
          </a:lstStyle>
          <a:p>
            <a:fld id="{AE4AA13C-34D0-4714-A1CC-FDF4012F67EF}" type="datetimeFigureOut">
              <a:rPr lang="en-US" smtClean="0"/>
              <a:t>11/24/2021</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31" tIns="47115" rIns="94231" bIns="47115"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31" tIns="47115" rIns="94231" bIns="471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2"/>
            <a:ext cx="3077739" cy="469424"/>
          </a:xfrm>
          <a:prstGeom prst="rect">
            <a:avLst/>
          </a:prstGeom>
        </p:spPr>
        <p:txBody>
          <a:bodyPr vert="horz" lIns="94231" tIns="47115" rIns="94231" bIns="47115" rtlCol="0" anchor="b"/>
          <a:lstStyle>
            <a:lvl1pPr algn="l">
              <a:defRPr sz="1200"/>
            </a:lvl1pPr>
          </a:lstStyle>
          <a:p>
            <a:r>
              <a:rPr lang="en-US"/>
              <a:t>Texas Secretary of State Elections Division</a:t>
            </a: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31" tIns="47115" rIns="94231" bIns="47115" rtlCol="0" anchor="b"/>
          <a:lstStyle>
            <a:lvl1pPr algn="r">
              <a:defRPr sz="1200"/>
            </a:lvl1pPr>
          </a:lstStyle>
          <a:p>
            <a:fld id="{416844FE-F781-4DB3-B5D4-FD209EFE19F3}" type="slidenum">
              <a:rPr lang="en-US" smtClean="0"/>
              <a:t>‹#›</a:t>
            </a:fld>
            <a:endParaRPr lang="en-US"/>
          </a:p>
        </p:txBody>
      </p:sp>
    </p:spTree>
    <p:extLst>
      <p:ext uri="{BB962C8B-B14F-4D97-AF65-F5344CB8AC3E}">
        <p14:creationId xmlns:p14="http://schemas.microsoft.com/office/powerpoint/2010/main" val="102312104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solidFill>
                  <a:prstClr val="black"/>
                </a:solidFill>
              </a:rPr>
              <a:t>Texas Secretary of State Elections Division</a:t>
            </a:r>
          </a:p>
        </p:txBody>
      </p:sp>
      <p:sp>
        <p:nvSpPr>
          <p:cNvPr id="5" name="Date Placeholder 4"/>
          <p:cNvSpPr>
            <a:spLocks noGrp="1"/>
          </p:cNvSpPr>
          <p:nvPr>
            <p:ph type="dt" idx="11"/>
          </p:nvPr>
        </p:nvSpPr>
        <p:spPr/>
        <p:txBody>
          <a:bodyPr/>
          <a:lstStyle/>
          <a:p>
            <a:fld id="{15CCB3B5-1094-4A19-823E-4699DA8CF58B}" type="datetime1">
              <a:rPr lang="en-US" smtClean="0">
                <a:solidFill>
                  <a:prstClr val="black"/>
                </a:solidFill>
              </a:rPr>
              <a:pPr/>
              <a:t>11/24/2021</a:t>
            </a:fld>
            <a:endParaRPr lang="en-US" dirty="0">
              <a:solidFill>
                <a:prstClr val="black"/>
              </a:solidFill>
            </a:endParaRPr>
          </a:p>
        </p:txBody>
      </p:sp>
      <p:sp>
        <p:nvSpPr>
          <p:cNvPr id="6" name="Footer Placeholder 5"/>
          <p:cNvSpPr>
            <a:spLocks noGrp="1"/>
          </p:cNvSpPr>
          <p:nvPr>
            <p:ph type="ftr" sz="quarter" idx="12"/>
          </p:nvPr>
        </p:nvSpPr>
        <p:spPr/>
        <p:txBody>
          <a:bodyPr/>
          <a:lstStyle/>
          <a:p>
            <a:r>
              <a:rPr lang="en-US" dirty="0">
                <a:solidFill>
                  <a:prstClr val="black"/>
                </a:solidFill>
              </a:rPr>
              <a:t>Texas Secretary of State Elections Division</a:t>
            </a:r>
          </a:p>
        </p:txBody>
      </p:sp>
      <p:sp>
        <p:nvSpPr>
          <p:cNvPr id="7" name="Slide Number Placeholder 6"/>
          <p:cNvSpPr>
            <a:spLocks noGrp="1"/>
          </p:cNvSpPr>
          <p:nvPr>
            <p:ph type="sldNum" sz="quarter" idx="13"/>
          </p:nvPr>
        </p:nvSpPr>
        <p:spPr/>
        <p:txBody>
          <a:bodyPr/>
          <a:lstStyle/>
          <a:p>
            <a:fld id="{416844FE-F781-4DB3-B5D4-FD209EFE19F3}"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698392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dirty="0"/>
          </a:p>
        </p:txBody>
      </p:sp>
      <p:sp>
        <p:nvSpPr>
          <p:cNvPr id="4" name="Header Placeholder 3"/>
          <p:cNvSpPr>
            <a:spLocks noGrp="1"/>
          </p:cNvSpPr>
          <p:nvPr>
            <p:ph type="hdr" sz="quarter" idx="10"/>
          </p:nvPr>
        </p:nvSpPr>
        <p:spPr/>
        <p:txBody>
          <a:bodyPr/>
          <a:lstStyle/>
          <a:p>
            <a:pPr defTabSz="931591">
              <a:defRPr/>
            </a:pPr>
            <a:r>
              <a:rPr lang="en-US">
                <a:solidFill>
                  <a:prstClr val="black"/>
                </a:solidFill>
                <a:latin typeface="Calibri"/>
              </a:rPr>
              <a:t>Texas Secretary of State Elections Division</a:t>
            </a:r>
          </a:p>
        </p:txBody>
      </p:sp>
      <p:sp>
        <p:nvSpPr>
          <p:cNvPr id="5" name="Date Placeholder 4"/>
          <p:cNvSpPr>
            <a:spLocks noGrp="1"/>
          </p:cNvSpPr>
          <p:nvPr>
            <p:ph type="dt" idx="11"/>
          </p:nvPr>
        </p:nvSpPr>
        <p:spPr/>
        <p:txBody>
          <a:bodyPr/>
          <a:lstStyle/>
          <a:p>
            <a:pPr defTabSz="931591">
              <a:defRPr/>
            </a:pPr>
            <a:fld id="{FE8EED75-5DB0-4868-B1C7-A358DC6FED2C}" type="datetime1">
              <a:rPr lang="en-US">
                <a:solidFill>
                  <a:prstClr val="black"/>
                </a:solidFill>
                <a:latin typeface="Calibri"/>
              </a:rPr>
              <a:pPr defTabSz="931591">
                <a:defRPr/>
              </a:pPr>
              <a:t>11/24/2021</a:t>
            </a:fld>
            <a:endParaRPr lang="en-US">
              <a:solidFill>
                <a:prstClr val="black"/>
              </a:solidFill>
              <a:latin typeface="Calibri"/>
            </a:endParaRPr>
          </a:p>
        </p:txBody>
      </p:sp>
      <p:sp>
        <p:nvSpPr>
          <p:cNvPr id="6" name="Footer Placeholder 5"/>
          <p:cNvSpPr>
            <a:spLocks noGrp="1"/>
          </p:cNvSpPr>
          <p:nvPr>
            <p:ph type="ftr" sz="quarter" idx="12"/>
          </p:nvPr>
        </p:nvSpPr>
        <p:spPr/>
        <p:txBody>
          <a:bodyPr/>
          <a:lstStyle/>
          <a:p>
            <a:pPr defTabSz="931591">
              <a:defRPr/>
            </a:pPr>
            <a:r>
              <a:rPr lang="en-US">
                <a:solidFill>
                  <a:prstClr val="black"/>
                </a:solidFill>
                <a:latin typeface="Calibri"/>
              </a:rPr>
              <a:t>Texas Secretary of State Elections Division</a:t>
            </a:r>
          </a:p>
        </p:txBody>
      </p:sp>
      <p:sp>
        <p:nvSpPr>
          <p:cNvPr id="7" name="Slide Number Placeholder 6"/>
          <p:cNvSpPr>
            <a:spLocks noGrp="1"/>
          </p:cNvSpPr>
          <p:nvPr>
            <p:ph type="sldNum" sz="quarter" idx="13"/>
          </p:nvPr>
        </p:nvSpPr>
        <p:spPr/>
        <p:txBody>
          <a:bodyPr/>
          <a:lstStyle/>
          <a:p>
            <a:pPr defTabSz="931591">
              <a:defRPr/>
            </a:pPr>
            <a:fld id="{416844FE-F781-4DB3-B5D4-FD209EFE19F3}" type="slidenum">
              <a:rPr lang="en-US">
                <a:solidFill>
                  <a:prstClr val="black"/>
                </a:solidFill>
                <a:latin typeface="Calibri"/>
              </a:rPr>
              <a:pPr defTabSz="931591">
                <a:defRPr/>
              </a:pPr>
              <a:t>14</a:t>
            </a:fld>
            <a:endParaRPr lang="en-US">
              <a:solidFill>
                <a:prstClr val="black"/>
              </a:solidFill>
              <a:latin typeface="Calibri"/>
            </a:endParaRPr>
          </a:p>
        </p:txBody>
      </p:sp>
    </p:spTree>
    <p:extLst>
      <p:ext uri="{BB962C8B-B14F-4D97-AF65-F5344CB8AC3E}">
        <p14:creationId xmlns:p14="http://schemas.microsoft.com/office/powerpoint/2010/main" val="225400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Texas Secretary of State Elections Division</a:t>
            </a:r>
          </a:p>
        </p:txBody>
      </p:sp>
      <p:sp>
        <p:nvSpPr>
          <p:cNvPr id="5" name="Date Placeholder 4"/>
          <p:cNvSpPr>
            <a:spLocks noGrp="1"/>
          </p:cNvSpPr>
          <p:nvPr>
            <p:ph type="dt" idx="11"/>
          </p:nvPr>
        </p:nvSpPr>
        <p:spPr/>
        <p:txBody>
          <a:bodyPr/>
          <a:lstStyle/>
          <a:p>
            <a:fld id="{B2A1DD1D-EA61-45DA-AC5D-C82E01896EE3}" type="datetime1">
              <a:rPr lang="en-US" smtClean="0"/>
              <a:t>11/24/2021</a:t>
            </a:fld>
            <a:endParaRPr lang="en-US"/>
          </a:p>
        </p:txBody>
      </p:sp>
      <p:sp>
        <p:nvSpPr>
          <p:cNvPr id="6" name="Footer Placeholder 5"/>
          <p:cNvSpPr>
            <a:spLocks noGrp="1"/>
          </p:cNvSpPr>
          <p:nvPr>
            <p:ph type="ftr" sz="quarter" idx="12"/>
          </p:nvPr>
        </p:nvSpPr>
        <p:spPr/>
        <p:txBody>
          <a:bodyPr/>
          <a:lstStyle/>
          <a:p>
            <a:r>
              <a:rPr lang="en-US"/>
              <a:t>Texas Secretary of State Elections Division</a:t>
            </a:r>
          </a:p>
        </p:txBody>
      </p:sp>
      <p:sp>
        <p:nvSpPr>
          <p:cNvPr id="7" name="Slide Number Placeholder 6"/>
          <p:cNvSpPr>
            <a:spLocks noGrp="1"/>
          </p:cNvSpPr>
          <p:nvPr>
            <p:ph type="sldNum" sz="quarter" idx="13"/>
          </p:nvPr>
        </p:nvSpPr>
        <p:spPr/>
        <p:txBody>
          <a:bodyPr/>
          <a:lstStyle/>
          <a:p>
            <a:fld id="{416844FE-F781-4DB3-B5D4-FD209EFE19F3}" type="slidenum">
              <a:rPr lang="en-US" smtClean="0"/>
              <a:t>26</a:t>
            </a:fld>
            <a:endParaRPr lang="en-US"/>
          </a:p>
        </p:txBody>
      </p:sp>
    </p:spTree>
    <p:extLst>
      <p:ext uri="{BB962C8B-B14F-4D97-AF65-F5344CB8AC3E}">
        <p14:creationId xmlns:p14="http://schemas.microsoft.com/office/powerpoint/2010/main" val="235381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Texas Secretary of State Elections Division</a:t>
            </a:r>
          </a:p>
        </p:txBody>
      </p:sp>
      <p:sp>
        <p:nvSpPr>
          <p:cNvPr id="5" name="Date Placeholder 4"/>
          <p:cNvSpPr>
            <a:spLocks noGrp="1"/>
          </p:cNvSpPr>
          <p:nvPr>
            <p:ph type="dt" idx="11"/>
          </p:nvPr>
        </p:nvSpPr>
        <p:spPr/>
        <p:txBody>
          <a:bodyPr/>
          <a:lstStyle/>
          <a:p>
            <a:fld id="{24290E83-DEE5-49C9-9B8E-9D8759905B59}" type="datetime1">
              <a:rPr lang="en-US" smtClean="0"/>
              <a:t>11/24/2021</a:t>
            </a:fld>
            <a:endParaRPr lang="en-US"/>
          </a:p>
        </p:txBody>
      </p:sp>
      <p:sp>
        <p:nvSpPr>
          <p:cNvPr id="6" name="Footer Placeholder 5"/>
          <p:cNvSpPr>
            <a:spLocks noGrp="1"/>
          </p:cNvSpPr>
          <p:nvPr>
            <p:ph type="ftr" sz="quarter" idx="12"/>
          </p:nvPr>
        </p:nvSpPr>
        <p:spPr/>
        <p:txBody>
          <a:bodyPr/>
          <a:lstStyle/>
          <a:p>
            <a:r>
              <a:rPr lang="en-US"/>
              <a:t>Texas Secretary of State Elections Division</a:t>
            </a:r>
          </a:p>
        </p:txBody>
      </p:sp>
      <p:sp>
        <p:nvSpPr>
          <p:cNvPr id="7" name="Slide Number Placeholder 6"/>
          <p:cNvSpPr>
            <a:spLocks noGrp="1"/>
          </p:cNvSpPr>
          <p:nvPr>
            <p:ph type="sldNum" sz="quarter" idx="13"/>
          </p:nvPr>
        </p:nvSpPr>
        <p:spPr/>
        <p:txBody>
          <a:bodyPr/>
          <a:lstStyle/>
          <a:p>
            <a:fld id="{416844FE-F781-4DB3-B5D4-FD209EFE19F3}" type="slidenum">
              <a:rPr lang="en-US" smtClean="0"/>
              <a:t>28</a:t>
            </a:fld>
            <a:endParaRPr lang="en-US"/>
          </a:p>
        </p:txBody>
      </p:sp>
    </p:spTree>
    <p:extLst>
      <p:ext uri="{BB962C8B-B14F-4D97-AF65-F5344CB8AC3E}">
        <p14:creationId xmlns:p14="http://schemas.microsoft.com/office/powerpoint/2010/main" val="3324244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dirty="0" smtClean="0"/>
            </a:lvl1pPr>
          </a:lstStyle>
          <a:p>
            <a:r>
              <a:rPr lang="en-US"/>
              <a:t>Texas Secretary of State</a:t>
            </a:r>
          </a:p>
        </p:txBody>
      </p:sp>
      <p:sp>
        <p:nvSpPr>
          <p:cNvPr id="6" name="Slide Number Placeholder 5"/>
          <p:cNvSpPr>
            <a:spLocks noGrp="1"/>
          </p:cNvSpPr>
          <p:nvPr>
            <p:ph type="sldNum" sz="quarter" idx="12"/>
          </p:nvPr>
        </p:nvSpPr>
        <p:spPr>
          <a:xfrm>
            <a:off x="6553200" y="6356350"/>
            <a:ext cx="1219200" cy="365125"/>
          </a:xfrm>
        </p:spPr>
        <p:txBody>
          <a:bodyPr/>
          <a:lstStyle>
            <a:lvl1pPr>
              <a:defRPr/>
            </a:lvl1pPr>
          </a:lstStyle>
          <a:p>
            <a:pPr>
              <a:defRPr/>
            </a:pPr>
            <a:fld id="{2B3CADDF-CA0C-4B29-A4D3-683AAA89E50B}" type="slidenum">
              <a:rPr lang="en-US"/>
              <a:pPr>
                <a:defRPr/>
              </a:pPr>
              <a:t>‹#›</a:t>
            </a:fld>
            <a:endParaRPr lang="en-US"/>
          </a:p>
        </p:txBody>
      </p:sp>
      <p:sp>
        <p:nvSpPr>
          <p:cNvPr id="8" name="Date Placeholder 3"/>
          <p:cNvSpPr>
            <a:spLocks noGrp="1"/>
          </p:cNvSpPr>
          <p:nvPr>
            <p:ph type="dt" sz="half" idx="10"/>
          </p:nvPr>
        </p:nvSpPr>
        <p:spPr>
          <a:xfrm>
            <a:off x="457200" y="6356350"/>
            <a:ext cx="2133600" cy="365125"/>
          </a:xfrm>
        </p:spPr>
        <p:txBody>
          <a:bodyPr/>
          <a:lstStyle>
            <a:lvl1pPr>
              <a:defRPr/>
            </a:lvl1pPr>
          </a:lstStyle>
          <a:p>
            <a:pPr>
              <a:defRPr/>
            </a:pPr>
            <a:fld id="{2204CD36-6BF8-4E21-AFBC-5B6E5CA65D37}" type="datetime1">
              <a:rPr lang="en-US"/>
              <a:pPr>
                <a:defRPr/>
              </a:pPr>
              <a:t>11/24/2021</a:t>
            </a:fld>
            <a:endParaRPr lang="en-US"/>
          </a:p>
        </p:txBody>
      </p:sp>
    </p:spTree>
    <p:extLst>
      <p:ext uri="{BB962C8B-B14F-4D97-AF65-F5344CB8AC3E}">
        <p14:creationId xmlns:p14="http://schemas.microsoft.com/office/powerpoint/2010/main" val="415329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780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7338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8653A1-CE1A-4A83-A92B-DA195930224D}" type="datetime1">
              <a:rPr lang="en-US" smtClean="0"/>
              <a:t>11/24/2021</a:t>
            </a:fld>
            <a:endParaRPr lang="en-US"/>
          </a:p>
        </p:txBody>
      </p:sp>
      <p:sp>
        <p:nvSpPr>
          <p:cNvPr id="5" name="Footer Placeholder 4"/>
          <p:cNvSpPr>
            <a:spLocks noGrp="1"/>
          </p:cNvSpPr>
          <p:nvPr>
            <p:ph type="ftr" sz="quarter" idx="11"/>
          </p:nvPr>
        </p:nvSpPr>
        <p:spPr/>
        <p:txBody>
          <a:bodyPr/>
          <a:lstStyle/>
          <a:p>
            <a:r>
              <a:rPr lang="en-US"/>
              <a:t>Texas Secretary of State Elections Division</a:t>
            </a:r>
          </a:p>
        </p:txBody>
      </p:sp>
      <p:sp>
        <p:nvSpPr>
          <p:cNvPr id="6" name="Slide Number Placeholder 5"/>
          <p:cNvSpPr>
            <a:spLocks noGrp="1"/>
          </p:cNvSpPr>
          <p:nvPr>
            <p:ph type="sldNum" sz="quarter" idx="12"/>
          </p:nvPr>
        </p:nvSpPr>
        <p:spPr>
          <a:xfrm>
            <a:off x="6553200" y="6356350"/>
            <a:ext cx="1219200" cy="365125"/>
          </a:xfrm>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4009633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57400"/>
            <a:ext cx="82296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488981-48A1-403A-85DA-53EEEC33685E}" type="datetime1">
              <a:rPr lang="en-US" smtClean="0"/>
              <a:t>11/24/2021</a:t>
            </a:fld>
            <a:endParaRPr lang="en-US"/>
          </a:p>
        </p:txBody>
      </p:sp>
      <p:sp>
        <p:nvSpPr>
          <p:cNvPr id="5" name="Footer Placeholder 4"/>
          <p:cNvSpPr>
            <a:spLocks noGrp="1"/>
          </p:cNvSpPr>
          <p:nvPr>
            <p:ph type="ftr" sz="quarter" idx="11"/>
          </p:nvPr>
        </p:nvSpPr>
        <p:spPr/>
        <p:txBody>
          <a:bodyPr/>
          <a:lstStyle/>
          <a:p>
            <a:r>
              <a:rPr lang="en-US"/>
              <a:t>Texas Secretary of State Elections Division</a:t>
            </a:r>
          </a:p>
        </p:txBody>
      </p:sp>
      <p:sp>
        <p:nvSpPr>
          <p:cNvPr id="6" name="Slide Number Placeholder 5"/>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4028609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16718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667000"/>
            <a:ext cx="7772400" cy="1500187"/>
          </a:xfrm>
        </p:spPr>
        <p:txBody>
          <a:bodyPr anchor="b"/>
          <a:lstStyle>
            <a:lvl1pPr marL="0" indent="0">
              <a:buNone/>
              <a:defRPr sz="2000">
                <a:solidFill>
                  <a:schemeClr val="tx2">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8B8655-DE3C-45F9-9A95-6FD28921D830}" type="datetime1">
              <a:rPr lang="en-US" smtClean="0"/>
              <a:t>11/24/2021</a:t>
            </a:fld>
            <a:endParaRPr lang="en-US"/>
          </a:p>
        </p:txBody>
      </p:sp>
      <p:sp>
        <p:nvSpPr>
          <p:cNvPr id="5" name="Footer Placeholder 4"/>
          <p:cNvSpPr>
            <a:spLocks noGrp="1"/>
          </p:cNvSpPr>
          <p:nvPr>
            <p:ph type="ftr" sz="quarter" idx="11"/>
          </p:nvPr>
        </p:nvSpPr>
        <p:spPr/>
        <p:txBody>
          <a:bodyPr/>
          <a:lstStyle/>
          <a:p>
            <a:r>
              <a:rPr lang="en-US"/>
              <a:t>Texas Secretary of State Elections Division</a:t>
            </a:r>
          </a:p>
        </p:txBody>
      </p:sp>
      <p:sp>
        <p:nvSpPr>
          <p:cNvPr id="6" name="Slide Number Placeholder 5"/>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572478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21336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1336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7E9D0A-1065-4CB4-9522-115F2BC29926}" type="datetime1">
              <a:rPr lang="en-US" smtClean="0"/>
              <a:t>11/24/2021</a:t>
            </a:fld>
            <a:endParaRPr lang="en-US"/>
          </a:p>
        </p:txBody>
      </p:sp>
      <p:sp>
        <p:nvSpPr>
          <p:cNvPr id="6" name="Footer Placeholder 5"/>
          <p:cNvSpPr>
            <a:spLocks noGrp="1"/>
          </p:cNvSpPr>
          <p:nvPr>
            <p:ph type="ftr" sz="quarter" idx="11"/>
          </p:nvPr>
        </p:nvSpPr>
        <p:spPr/>
        <p:txBody>
          <a:bodyPr/>
          <a:lstStyle/>
          <a:p>
            <a:r>
              <a:rPr lang="en-US"/>
              <a:t>Texas Secretary of State Elections Division</a:t>
            </a:r>
          </a:p>
        </p:txBody>
      </p:sp>
      <p:sp>
        <p:nvSpPr>
          <p:cNvPr id="7" name="Slide Number Placeholder 6"/>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3092264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8288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590799"/>
            <a:ext cx="4040188"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8288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590799"/>
            <a:ext cx="4041775"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0581D1-4E47-44FF-82B0-1664F678EEAF}" type="datetime1">
              <a:rPr lang="en-US" smtClean="0"/>
              <a:t>11/24/2021</a:t>
            </a:fld>
            <a:endParaRPr lang="en-US"/>
          </a:p>
        </p:txBody>
      </p:sp>
      <p:sp>
        <p:nvSpPr>
          <p:cNvPr id="8" name="Footer Placeholder 7"/>
          <p:cNvSpPr>
            <a:spLocks noGrp="1"/>
          </p:cNvSpPr>
          <p:nvPr>
            <p:ph type="ftr" sz="quarter" idx="11"/>
          </p:nvPr>
        </p:nvSpPr>
        <p:spPr/>
        <p:txBody>
          <a:bodyPr/>
          <a:lstStyle/>
          <a:p>
            <a:r>
              <a:rPr lang="en-US"/>
              <a:t>Texas Secretary of State Elections Division</a:t>
            </a:r>
          </a:p>
        </p:txBody>
      </p:sp>
      <p:sp>
        <p:nvSpPr>
          <p:cNvPr id="9" name="Slide Number Placeholder 8"/>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1045256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C61F34-5138-4C91-A6CA-0897324839C2}" type="datetime1">
              <a:rPr lang="en-US" smtClean="0"/>
              <a:t>11/24/2021</a:t>
            </a:fld>
            <a:endParaRPr lang="en-US"/>
          </a:p>
        </p:txBody>
      </p:sp>
      <p:sp>
        <p:nvSpPr>
          <p:cNvPr id="4" name="Footer Placeholder 3"/>
          <p:cNvSpPr>
            <a:spLocks noGrp="1"/>
          </p:cNvSpPr>
          <p:nvPr>
            <p:ph type="ftr" sz="quarter" idx="11"/>
          </p:nvPr>
        </p:nvSpPr>
        <p:spPr/>
        <p:txBody>
          <a:bodyPr/>
          <a:lstStyle/>
          <a:p>
            <a:r>
              <a:rPr lang="en-US"/>
              <a:t>Texas Secretary of State Elections Division</a:t>
            </a:r>
          </a:p>
        </p:txBody>
      </p:sp>
      <p:sp>
        <p:nvSpPr>
          <p:cNvPr id="5" name="Slide Number Placeholder 4"/>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1176634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F6F5A-1BF1-4DEC-816D-81293A2E718A}" type="datetime1">
              <a:rPr lang="en-US" smtClean="0"/>
              <a:t>11/24/2021</a:t>
            </a:fld>
            <a:endParaRPr lang="en-US"/>
          </a:p>
        </p:txBody>
      </p:sp>
      <p:sp>
        <p:nvSpPr>
          <p:cNvPr id="3" name="Footer Placeholder 2"/>
          <p:cNvSpPr>
            <a:spLocks noGrp="1"/>
          </p:cNvSpPr>
          <p:nvPr>
            <p:ph type="ftr" sz="quarter" idx="11"/>
          </p:nvPr>
        </p:nvSpPr>
        <p:spPr/>
        <p:txBody>
          <a:bodyPr/>
          <a:lstStyle/>
          <a:p>
            <a:r>
              <a:rPr lang="en-US"/>
              <a:t>Texas Secretary of State Elections Division</a:t>
            </a:r>
          </a:p>
        </p:txBody>
      </p:sp>
      <p:sp>
        <p:nvSpPr>
          <p:cNvPr id="4" name="Slide Number Placeholder 3"/>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2297210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162051"/>
            <a:ext cx="5111750" cy="3886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381250"/>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5E8F75-31D0-4EFC-8BDA-E5EED4BDC09A}" type="datetime1">
              <a:rPr lang="en-US" smtClean="0"/>
              <a:t>11/24/2021</a:t>
            </a:fld>
            <a:endParaRPr lang="en-US"/>
          </a:p>
        </p:txBody>
      </p:sp>
      <p:sp>
        <p:nvSpPr>
          <p:cNvPr id="6" name="Footer Placeholder 5"/>
          <p:cNvSpPr>
            <a:spLocks noGrp="1"/>
          </p:cNvSpPr>
          <p:nvPr>
            <p:ph type="ftr" sz="quarter" idx="11"/>
          </p:nvPr>
        </p:nvSpPr>
        <p:spPr/>
        <p:txBody>
          <a:bodyPr/>
          <a:lstStyle/>
          <a:p>
            <a:r>
              <a:rPr lang="en-US"/>
              <a:t>Texas Secretary of State Elections Division</a:t>
            </a:r>
          </a:p>
        </p:txBody>
      </p:sp>
      <p:sp>
        <p:nvSpPr>
          <p:cNvPr id="7" name="Slide Number Placeholder 6"/>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264250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720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990599"/>
            <a:ext cx="5486400" cy="350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1387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662E3-1B92-460C-B35E-752EDB29FEF5}" type="datetime1">
              <a:rPr lang="en-US" smtClean="0"/>
              <a:t>11/24/2021</a:t>
            </a:fld>
            <a:endParaRPr lang="en-US"/>
          </a:p>
        </p:txBody>
      </p:sp>
      <p:sp>
        <p:nvSpPr>
          <p:cNvPr id="6" name="Footer Placeholder 5"/>
          <p:cNvSpPr>
            <a:spLocks noGrp="1"/>
          </p:cNvSpPr>
          <p:nvPr>
            <p:ph type="ftr" sz="quarter" idx="11"/>
          </p:nvPr>
        </p:nvSpPr>
        <p:spPr/>
        <p:txBody>
          <a:bodyPr/>
          <a:lstStyle/>
          <a:p>
            <a:r>
              <a:rPr lang="en-US"/>
              <a:t>Texas Secretary of State Elections Division</a:t>
            </a:r>
          </a:p>
        </p:txBody>
      </p:sp>
      <p:sp>
        <p:nvSpPr>
          <p:cNvPr id="7" name="Slide Number Placeholder 6"/>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37261985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dirty="0" smtClean="0"/>
            </a:lvl1pPr>
          </a:lstStyle>
          <a:p>
            <a:pPr>
              <a:defRPr/>
            </a:pPr>
            <a:r>
              <a:rPr lang="en-US"/>
              <a:t>Texas Secretary of State Elections Division</a:t>
            </a:r>
          </a:p>
        </p:txBody>
      </p:sp>
      <p:sp>
        <p:nvSpPr>
          <p:cNvPr id="6" name="Slide Number Placeholder 5"/>
          <p:cNvSpPr>
            <a:spLocks noGrp="1"/>
          </p:cNvSpPr>
          <p:nvPr>
            <p:ph type="sldNum" sz="quarter" idx="12"/>
          </p:nvPr>
        </p:nvSpPr>
        <p:spPr>
          <a:xfrm>
            <a:off x="6553200" y="6356350"/>
            <a:ext cx="1219200" cy="365125"/>
          </a:xfrm>
        </p:spPr>
        <p:txBody>
          <a:bodyPr/>
          <a:lstStyle>
            <a:lvl1pPr>
              <a:defRPr/>
            </a:lvl1pPr>
          </a:lstStyle>
          <a:p>
            <a:pPr>
              <a:defRPr/>
            </a:pPr>
            <a:fld id="{2B3CADDF-CA0C-4B29-A4D3-683AAA89E50B}" type="slidenum">
              <a:rPr lang="en-US"/>
              <a:pPr>
                <a:defRPr/>
              </a:pPr>
              <a:t>‹#›</a:t>
            </a:fld>
            <a:endParaRPr lang="en-US"/>
          </a:p>
        </p:txBody>
      </p:sp>
      <p:sp>
        <p:nvSpPr>
          <p:cNvPr id="8" name="Date Placeholder 3"/>
          <p:cNvSpPr>
            <a:spLocks noGrp="1"/>
          </p:cNvSpPr>
          <p:nvPr>
            <p:ph type="dt" sz="half" idx="10"/>
          </p:nvPr>
        </p:nvSpPr>
        <p:spPr>
          <a:xfrm>
            <a:off x="457200" y="6356350"/>
            <a:ext cx="2133600" cy="365125"/>
          </a:xfrm>
        </p:spPr>
        <p:txBody>
          <a:bodyPr/>
          <a:lstStyle>
            <a:lvl1pPr>
              <a:defRPr/>
            </a:lvl1pPr>
          </a:lstStyle>
          <a:p>
            <a:pPr>
              <a:defRPr/>
            </a:pPr>
            <a:fld id="{8671C285-3B0A-4734-B031-2AB5C5CB0010}" type="datetime1">
              <a:rPr lang="en-US" smtClean="0"/>
              <a:t>11/24/2021</a:t>
            </a:fld>
            <a:endParaRPr lang="en-US"/>
          </a:p>
        </p:txBody>
      </p:sp>
    </p:spTree>
    <p:extLst>
      <p:ext uri="{BB962C8B-B14F-4D97-AF65-F5344CB8AC3E}">
        <p14:creationId xmlns:p14="http://schemas.microsoft.com/office/powerpoint/2010/main" val="90268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286000"/>
            <a:ext cx="82296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204CD36-6BF8-4E21-AFBC-5B6E5CA65D37}" type="datetime1">
              <a:rPr lang="en-US"/>
              <a:pPr>
                <a:defRPr/>
              </a:pPr>
              <a:t>11/24/2021</a:t>
            </a:fld>
            <a:endParaRPr lang="en-US"/>
          </a:p>
        </p:txBody>
      </p:sp>
      <p:sp>
        <p:nvSpPr>
          <p:cNvPr id="5" name="Footer Placeholder 4"/>
          <p:cNvSpPr>
            <a:spLocks noGrp="1"/>
          </p:cNvSpPr>
          <p:nvPr>
            <p:ph type="ftr" sz="quarter" idx="11"/>
          </p:nvPr>
        </p:nvSpPr>
        <p:spPr/>
        <p:txBody>
          <a:bodyPr/>
          <a:lstStyle>
            <a:lvl1pPr>
              <a:defRPr dirty="0"/>
            </a:lvl1pPr>
          </a:lstStyle>
          <a:p>
            <a:r>
              <a:rPr lang="en-US"/>
              <a:t>Texas Secretary of State</a:t>
            </a:r>
          </a:p>
        </p:txBody>
      </p:sp>
      <p:sp>
        <p:nvSpPr>
          <p:cNvPr id="6" name="Slide Number Placeholder 5"/>
          <p:cNvSpPr>
            <a:spLocks noGrp="1"/>
          </p:cNvSpPr>
          <p:nvPr>
            <p:ph type="sldNum" sz="quarter" idx="12"/>
          </p:nvPr>
        </p:nvSpPr>
        <p:spPr/>
        <p:txBody>
          <a:bodyPr/>
          <a:lstStyle>
            <a:lvl1pPr>
              <a:defRPr/>
            </a:lvl1pPr>
          </a:lstStyle>
          <a:p>
            <a:pPr>
              <a:defRPr/>
            </a:pPr>
            <a:fld id="{0FB10E00-116F-4F25-A8A5-9838F7B483FB}" type="slidenum">
              <a:rPr lang="en-US"/>
              <a:pPr>
                <a:defRPr/>
              </a:pPr>
              <a:t>‹#›</a:t>
            </a:fld>
            <a:endParaRPr lang="en-US"/>
          </a:p>
        </p:txBody>
      </p:sp>
    </p:spTree>
    <p:extLst>
      <p:ext uri="{BB962C8B-B14F-4D97-AF65-F5344CB8AC3E}">
        <p14:creationId xmlns:p14="http://schemas.microsoft.com/office/powerpoint/2010/main" val="37922591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780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7338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A1A626-83EC-40A2-899D-746C10BBB9A3}" type="datetime1">
              <a:rPr lang="en-US" smtClean="0"/>
              <a:t>11/24/2021</a:t>
            </a:fld>
            <a:endParaRPr lang="en-US" dirty="0"/>
          </a:p>
        </p:txBody>
      </p:sp>
      <p:sp>
        <p:nvSpPr>
          <p:cNvPr id="5" name="Footer Placeholder 4"/>
          <p:cNvSpPr>
            <a:spLocks noGrp="1"/>
          </p:cNvSpPr>
          <p:nvPr>
            <p:ph type="ftr" sz="quarter" idx="11"/>
          </p:nvPr>
        </p:nvSpPr>
        <p:spPr/>
        <p:txBody>
          <a:bodyPr/>
          <a:lstStyle/>
          <a:p>
            <a:r>
              <a:rPr lang="en-US" dirty="0"/>
              <a:t>Texas Secretary of State</a:t>
            </a:r>
          </a:p>
        </p:txBody>
      </p:sp>
      <p:sp>
        <p:nvSpPr>
          <p:cNvPr id="6" name="Slide Number Placeholder 5"/>
          <p:cNvSpPr>
            <a:spLocks noGrp="1"/>
          </p:cNvSpPr>
          <p:nvPr>
            <p:ph type="sldNum" sz="quarter" idx="12"/>
          </p:nvPr>
        </p:nvSpPr>
        <p:spPr>
          <a:xfrm>
            <a:off x="6553200" y="6356350"/>
            <a:ext cx="1219200" cy="365125"/>
          </a:xfrm>
        </p:spPr>
        <p:txBody>
          <a:bodyPr/>
          <a:lstStyle/>
          <a:p>
            <a:fld id="{3F95814A-D311-427B-8C8C-051ABB3D39E3}" type="slidenum">
              <a:rPr lang="en-US" smtClean="0"/>
              <a:t>‹#›</a:t>
            </a:fld>
            <a:endParaRPr lang="en-US"/>
          </a:p>
        </p:txBody>
      </p:sp>
    </p:spTree>
    <p:extLst>
      <p:ext uri="{BB962C8B-B14F-4D97-AF65-F5344CB8AC3E}">
        <p14:creationId xmlns:p14="http://schemas.microsoft.com/office/powerpoint/2010/main" val="3857898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C523897-C58B-4A39-87B2-A1C8422A7183}" type="datetime1">
              <a:rPr lang="en-US"/>
              <a:pPr>
                <a:defRPr/>
              </a:pPr>
              <a:t>11/24/2021</a:t>
            </a:fld>
            <a:endParaRPr lang="en-US"/>
          </a:p>
        </p:txBody>
      </p:sp>
      <p:sp>
        <p:nvSpPr>
          <p:cNvPr id="5" name="Footer Placeholder 4"/>
          <p:cNvSpPr>
            <a:spLocks noGrp="1"/>
          </p:cNvSpPr>
          <p:nvPr>
            <p:ph type="ftr" sz="quarter" idx="11"/>
          </p:nvPr>
        </p:nvSpPr>
        <p:spPr/>
        <p:txBody>
          <a:bodyPr/>
          <a:lstStyle>
            <a:lvl1pPr>
              <a:defRPr/>
            </a:lvl1pPr>
          </a:lstStyle>
          <a:p>
            <a:r>
              <a:rPr lang="en-US" dirty="0"/>
              <a:t>Texas Secretary of State</a:t>
            </a:r>
          </a:p>
        </p:txBody>
      </p:sp>
      <p:sp>
        <p:nvSpPr>
          <p:cNvPr id="6" name="Slide Number Placeholder 5"/>
          <p:cNvSpPr>
            <a:spLocks noGrp="1"/>
          </p:cNvSpPr>
          <p:nvPr>
            <p:ph type="sldNum" sz="quarter" idx="12"/>
          </p:nvPr>
        </p:nvSpPr>
        <p:spPr/>
        <p:txBody>
          <a:bodyPr/>
          <a:lstStyle>
            <a:lvl1pPr>
              <a:defRPr/>
            </a:lvl1pPr>
          </a:lstStyle>
          <a:p>
            <a:pPr>
              <a:defRPr/>
            </a:pPr>
            <a:fld id="{9A1B6334-C639-46C9-94EA-41C1363B64DD}" type="slidenum">
              <a:rPr lang="en-US"/>
              <a:pPr>
                <a:defRPr/>
              </a:pPr>
              <a:t>‹#›</a:t>
            </a:fld>
            <a:endParaRPr lang="en-US"/>
          </a:p>
        </p:txBody>
      </p:sp>
    </p:spTree>
    <p:extLst>
      <p:ext uri="{BB962C8B-B14F-4D97-AF65-F5344CB8AC3E}">
        <p14:creationId xmlns:p14="http://schemas.microsoft.com/office/powerpoint/2010/main" val="3380371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23622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3622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p:cNvSpPr>
            <a:spLocks noGrp="1"/>
          </p:cNvSpPr>
          <p:nvPr>
            <p:ph type="ftr" sz="quarter" idx="11"/>
          </p:nvPr>
        </p:nvSpPr>
        <p:spPr/>
        <p:txBody>
          <a:bodyPr/>
          <a:lstStyle>
            <a:lvl1pPr>
              <a:defRPr/>
            </a:lvl1pPr>
          </a:lstStyle>
          <a:p>
            <a:r>
              <a:rPr lang="en-US" dirty="0"/>
              <a:t>Texas Secretary of State</a:t>
            </a:r>
          </a:p>
        </p:txBody>
      </p:sp>
      <p:sp>
        <p:nvSpPr>
          <p:cNvPr id="7" name="Slide Number Placeholder 5"/>
          <p:cNvSpPr>
            <a:spLocks noGrp="1"/>
          </p:cNvSpPr>
          <p:nvPr>
            <p:ph type="sldNum" sz="quarter" idx="12"/>
          </p:nvPr>
        </p:nvSpPr>
        <p:spPr/>
        <p:txBody>
          <a:bodyPr/>
          <a:lstStyle>
            <a:lvl1pPr>
              <a:defRPr/>
            </a:lvl1pPr>
          </a:lstStyle>
          <a:p>
            <a:pPr>
              <a:defRPr/>
            </a:pPr>
            <a:fld id="{9FC9F4DC-6CC0-4D83-A076-FA765A5D2578}" type="slidenum">
              <a:rPr lang="en-US"/>
              <a:pPr>
                <a:defRPr/>
              </a:pPr>
              <a:t>‹#›</a:t>
            </a:fld>
            <a:endParaRPr lang="en-US" dirty="0"/>
          </a:p>
        </p:txBody>
      </p:sp>
      <p:sp>
        <p:nvSpPr>
          <p:cNvPr id="8" name="Date Placeholder 3"/>
          <p:cNvSpPr>
            <a:spLocks noGrp="1"/>
          </p:cNvSpPr>
          <p:nvPr>
            <p:ph type="dt" sz="half" idx="10"/>
          </p:nvPr>
        </p:nvSpPr>
        <p:spPr>
          <a:xfrm>
            <a:off x="457200" y="6356350"/>
            <a:ext cx="2133600" cy="365125"/>
          </a:xfrm>
        </p:spPr>
        <p:txBody>
          <a:bodyPr/>
          <a:lstStyle>
            <a:lvl1pPr>
              <a:defRPr/>
            </a:lvl1pPr>
          </a:lstStyle>
          <a:p>
            <a:pPr>
              <a:defRPr/>
            </a:pPr>
            <a:fld id="{2204CD36-6BF8-4E21-AFBC-5B6E5CA65D37}" type="datetime1">
              <a:rPr lang="en-US"/>
              <a:pPr>
                <a:defRPr/>
              </a:pPr>
              <a:t>11/24/2021</a:t>
            </a:fld>
            <a:endParaRPr lang="en-US"/>
          </a:p>
        </p:txBody>
      </p:sp>
    </p:spTree>
    <p:extLst>
      <p:ext uri="{BB962C8B-B14F-4D97-AF65-F5344CB8AC3E}">
        <p14:creationId xmlns:p14="http://schemas.microsoft.com/office/powerpoint/2010/main" val="658743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144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2057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19399"/>
            <a:ext cx="4040188"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2057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819399"/>
            <a:ext cx="4041775"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A90507CB-671C-4322-88A0-5308F4EB9248}" type="datetime1">
              <a:rPr lang="en-US"/>
              <a:pPr>
                <a:defRPr/>
              </a:pPr>
              <a:t>11/24/2021</a:t>
            </a:fld>
            <a:endParaRPr lang="en-US"/>
          </a:p>
        </p:txBody>
      </p:sp>
      <p:sp>
        <p:nvSpPr>
          <p:cNvPr id="8" name="Footer Placeholder 7"/>
          <p:cNvSpPr>
            <a:spLocks noGrp="1"/>
          </p:cNvSpPr>
          <p:nvPr>
            <p:ph type="ftr" sz="quarter" idx="11"/>
          </p:nvPr>
        </p:nvSpPr>
        <p:spPr/>
        <p:txBody>
          <a:bodyPr/>
          <a:lstStyle>
            <a:lvl1pPr>
              <a:defRPr/>
            </a:lvl1pPr>
          </a:lstStyle>
          <a:p>
            <a:r>
              <a:rPr lang="en-US" dirty="0"/>
              <a:t>Texas Secretary of State</a:t>
            </a:r>
          </a:p>
        </p:txBody>
      </p:sp>
      <p:sp>
        <p:nvSpPr>
          <p:cNvPr id="9" name="Slide Number Placeholder 8"/>
          <p:cNvSpPr>
            <a:spLocks noGrp="1"/>
          </p:cNvSpPr>
          <p:nvPr>
            <p:ph type="sldNum" sz="quarter" idx="12"/>
          </p:nvPr>
        </p:nvSpPr>
        <p:spPr/>
        <p:txBody>
          <a:bodyPr/>
          <a:lstStyle>
            <a:lvl1pPr>
              <a:defRPr/>
            </a:lvl1pPr>
          </a:lstStyle>
          <a:p>
            <a:pPr>
              <a:defRPr/>
            </a:pPr>
            <a:fld id="{655D8C25-A595-4E3B-B682-BCEF80FC3E18}" type="slidenum">
              <a:rPr lang="en-US"/>
              <a:pPr>
                <a:defRPr/>
              </a:pPr>
              <a:t>‹#›</a:t>
            </a:fld>
            <a:endParaRPr lang="en-US"/>
          </a:p>
        </p:txBody>
      </p:sp>
    </p:spTree>
    <p:extLst>
      <p:ext uri="{BB962C8B-B14F-4D97-AF65-F5344CB8AC3E}">
        <p14:creationId xmlns:p14="http://schemas.microsoft.com/office/powerpoint/2010/main" val="3396359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r>
              <a:rPr lang="en-US" dirty="0"/>
              <a:t>Texas Secretary of State</a:t>
            </a:r>
          </a:p>
        </p:txBody>
      </p:sp>
      <p:sp>
        <p:nvSpPr>
          <p:cNvPr id="5" name="Slide Number Placeholder 5"/>
          <p:cNvSpPr>
            <a:spLocks noGrp="1"/>
          </p:cNvSpPr>
          <p:nvPr>
            <p:ph type="sldNum" sz="quarter" idx="12"/>
          </p:nvPr>
        </p:nvSpPr>
        <p:spPr/>
        <p:txBody>
          <a:bodyPr/>
          <a:lstStyle>
            <a:lvl1pPr>
              <a:defRPr/>
            </a:lvl1pPr>
          </a:lstStyle>
          <a:p>
            <a:pPr>
              <a:defRPr/>
            </a:pPr>
            <a:fld id="{6B1FB84B-BAF7-4B6A-8CC4-65A3C0CE9753}" type="slidenum">
              <a:rPr lang="en-US"/>
              <a:pPr>
                <a:defRPr/>
              </a:pPr>
              <a:t>‹#›</a:t>
            </a:fld>
            <a:endParaRPr lang="en-US" dirty="0"/>
          </a:p>
        </p:txBody>
      </p:sp>
      <p:sp>
        <p:nvSpPr>
          <p:cNvPr id="6" name="Date Placeholder 3"/>
          <p:cNvSpPr>
            <a:spLocks noGrp="1"/>
          </p:cNvSpPr>
          <p:nvPr>
            <p:ph type="dt" sz="half" idx="10"/>
          </p:nvPr>
        </p:nvSpPr>
        <p:spPr>
          <a:xfrm>
            <a:off x="457200" y="6356350"/>
            <a:ext cx="2133600" cy="365125"/>
          </a:xfrm>
        </p:spPr>
        <p:txBody>
          <a:bodyPr/>
          <a:lstStyle>
            <a:lvl1pPr>
              <a:defRPr/>
            </a:lvl1pPr>
          </a:lstStyle>
          <a:p>
            <a:pPr>
              <a:defRPr/>
            </a:pPr>
            <a:fld id="{2204CD36-6BF8-4E21-AFBC-5B6E5CA65D37}" type="datetime1">
              <a:rPr lang="en-US"/>
              <a:pPr>
                <a:defRPr/>
              </a:pPr>
              <a:t>11/24/2021</a:t>
            </a:fld>
            <a:endParaRPr lang="en-US"/>
          </a:p>
        </p:txBody>
      </p:sp>
    </p:spTree>
    <p:extLst>
      <p:ext uri="{BB962C8B-B14F-4D97-AF65-F5344CB8AC3E}">
        <p14:creationId xmlns:p14="http://schemas.microsoft.com/office/powerpoint/2010/main" val="328506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048E3A4-BD9B-47D8-AD72-6B383EC341A9}" type="datetime1">
              <a:rPr lang="en-US"/>
              <a:pPr>
                <a:defRPr/>
              </a:pPr>
              <a:t>11/24/2021</a:t>
            </a:fld>
            <a:endParaRPr lang="en-US"/>
          </a:p>
        </p:txBody>
      </p:sp>
      <p:sp>
        <p:nvSpPr>
          <p:cNvPr id="3" name="Footer Placeholder 2"/>
          <p:cNvSpPr>
            <a:spLocks noGrp="1"/>
          </p:cNvSpPr>
          <p:nvPr>
            <p:ph type="ftr" sz="quarter" idx="11"/>
          </p:nvPr>
        </p:nvSpPr>
        <p:spPr/>
        <p:txBody>
          <a:bodyPr/>
          <a:lstStyle>
            <a:lvl1pPr>
              <a:defRPr/>
            </a:lvl1pPr>
          </a:lstStyle>
          <a:p>
            <a:r>
              <a:rPr lang="en-US" dirty="0"/>
              <a:t>Texas Secretary of State</a:t>
            </a:r>
          </a:p>
        </p:txBody>
      </p:sp>
      <p:sp>
        <p:nvSpPr>
          <p:cNvPr id="4" name="Slide Number Placeholder 3"/>
          <p:cNvSpPr>
            <a:spLocks noGrp="1"/>
          </p:cNvSpPr>
          <p:nvPr>
            <p:ph type="sldNum" sz="quarter" idx="12"/>
          </p:nvPr>
        </p:nvSpPr>
        <p:spPr/>
        <p:txBody>
          <a:bodyPr/>
          <a:lstStyle>
            <a:lvl1pPr>
              <a:defRPr/>
            </a:lvl1pPr>
          </a:lstStyle>
          <a:p>
            <a:pPr>
              <a:defRPr/>
            </a:pPr>
            <a:fld id="{F8C7F9E2-D5A8-4430-8B25-7CF32F5FE9B6}" type="slidenum">
              <a:rPr lang="en-US"/>
              <a:pPr>
                <a:defRPr/>
              </a:pPr>
              <a:t>‹#›</a:t>
            </a:fld>
            <a:endParaRPr lang="en-US"/>
          </a:p>
        </p:txBody>
      </p:sp>
    </p:spTree>
    <p:extLst>
      <p:ext uri="{BB962C8B-B14F-4D97-AF65-F5344CB8AC3E}">
        <p14:creationId xmlns:p14="http://schemas.microsoft.com/office/powerpoint/2010/main" val="68307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3008313" cy="11430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371600"/>
            <a:ext cx="5111750" cy="3886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590800"/>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CAD56FBD-87EB-4300-ABD3-17DF72C5EF12}" type="datetime1">
              <a:rPr lang="en-US"/>
              <a:pPr>
                <a:defRPr/>
              </a:pPr>
              <a:t>11/24/2021</a:t>
            </a:fld>
            <a:endParaRPr lang="en-US"/>
          </a:p>
        </p:txBody>
      </p:sp>
      <p:sp>
        <p:nvSpPr>
          <p:cNvPr id="6" name="Footer Placeholder 5"/>
          <p:cNvSpPr>
            <a:spLocks noGrp="1"/>
          </p:cNvSpPr>
          <p:nvPr>
            <p:ph type="ftr" sz="quarter" idx="11"/>
          </p:nvPr>
        </p:nvSpPr>
        <p:spPr/>
        <p:txBody>
          <a:bodyPr/>
          <a:lstStyle>
            <a:lvl1pPr>
              <a:defRPr/>
            </a:lvl1pPr>
          </a:lstStyle>
          <a:p>
            <a:r>
              <a:rPr lang="en-US" dirty="0"/>
              <a:t>Texas Secretary of State</a:t>
            </a:r>
          </a:p>
        </p:txBody>
      </p:sp>
      <p:sp>
        <p:nvSpPr>
          <p:cNvPr id="7" name="Slide Number Placeholder 6"/>
          <p:cNvSpPr>
            <a:spLocks noGrp="1"/>
          </p:cNvSpPr>
          <p:nvPr>
            <p:ph type="sldNum" sz="quarter" idx="12"/>
          </p:nvPr>
        </p:nvSpPr>
        <p:spPr/>
        <p:txBody>
          <a:bodyPr/>
          <a:lstStyle>
            <a:lvl1pPr>
              <a:defRPr/>
            </a:lvl1pPr>
          </a:lstStyle>
          <a:p>
            <a:pPr>
              <a:defRPr/>
            </a:pPr>
            <a:fld id="{F833A668-3060-4949-81C3-FE43D92A0807}" type="slidenum">
              <a:rPr lang="en-US"/>
              <a:pPr>
                <a:defRPr/>
              </a:pPr>
              <a:t>‹#›</a:t>
            </a:fld>
            <a:endParaRPr lang="en-US"/>
          </a:p>
        </p:txBody>
      </p:sp>
    </p:spTree>
    <p:extLst>
      <p:ext uri="{BB962C8B-B14F-4D97-AF65-F5344CB8AC3E}">
        <p14:creationId xmlns:p14="http://schemas.microsoft.com/office/powerpoint/2010/main" val="1286784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219199"/>
            <a:ext cx="5486400" cy="35083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1E03A09D-FC8B-4715-939E-370D02039648}" type="datetime1">
              <a:rPr lang="en-US"/>
              <a:pPr>
                <a:defRPr/>
              </a:pPr>
              <a:t>11/24/2021</a:t>
            </a:fld>
            <a:endParaRPr lang="en-US"/>
          </a:p>
        </p:txBody>
      </p:sp>
      <p:sp>
        <p:nvSpPr>
          <p:cNvPr id="6" name="Footer Placeholder 5"/>
          <p:cNvSpPr>
            <a:spLocks noGrp="1"/>
          </p:cNvSpPr>
          <p:nvPr>
            <p:ph type="ftr" sz="quarter" idx="11"/>
          </p:nvPr>
        </p:nvSpPr>
        <p:spPr/>
        <p:txBody>
          <a:bodyPr/>
          <a:lstStyle>
            <a:lvl1pPr>
              <a:defRPr/>
            </a:lvl1pPr>
          </a:lstStyle>
          <a:p>
            <a:r>
              <a:rPr lang="en-US" dirty="0"/>
              <a:t>Texas Secretary of State</a:t>
            </a:r>
          </a:p>
        </p:txBody>
      </p:sp>
      <p:sp>
        <p:nvSpPr>
          <p:cNvPr id="7" name="Slide Number Placeholder 6"/>
          <p:cNvSpPr>
            <a:spLocks noGrp="1"/>
          </p:cNvSpPr>
          <p:nvPr>
            <p:ph type="sldNum" sz="quarter" idx="12"/>
          </p:nvPr>
        </p:nvSpPr>
        <p:spPr/>
        <p:txBody>
          <a:bodyPr/>
          <a:lstStyle>
            <a:lvl1pPr>
              <a:defRPr/>
            </a:lvl1pPr>
          </a:lstStyle>
          <a:p>
            <a:pPr>
              <a:defRPr/>
            </a:pPr>
            <a:fld id="{F42866F6-B53E-4ABB-A5A3-AAF131FF2D7A}" type="slidenum">
              <a:rPr lang="en-US"/>
              <a:pPr>
                <a:defRPr/>
              </a:pPr>
              <a:t>‹#›</a:t>
            </a:fld>
            <a:endParaRPr lang="en-US"/>
          </a:p>
        </p:txBody>
      </p:sp>
    </p:spTree>
    <p:extLst>
      <p:ext uri="{BB962C8B-B14F-4D97-AF65-F5344CB8AC3E}">
        <p14:creationId xmlns:p14="http://schemas.microsoft.com/office/powerpoint/2010/main" val="1338701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2.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68000">
              <a:schemeClr val="bg1">
                <a:lumMod val="75000"/>
                <a:lumOff val="25000"/>
              </a:schemeClr>
            </a:gs>
            <a:gs pos="91000">
              <a:srgbClr val="C6D9F1"/>
            </a:gs>
          </a:gsLst>
          <a:lin ang="27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219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2438400"/>
            <a:ext cx="82296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a:noFill/>
        </p:spPr>
        <p:txBody>
          <a:bodyPr vert="horz" lIns="91440" tIns="45720" rIns="91440" bIns="45720" rtlCol="0" anchor="ctr"/>
          <a:lstStyle>
            <a:lvl1pPr algn="l" fontAlgn="auto">
              <a:spcBef>
                <a:spcPts val="0"/>
              </a:spcBef>
              <a:spcAft>
                <a:spcPts val="0"/>
              </a:spcAft>
              <a:defRPr sz="1200" b="1">
                <a:solidFill>
                  <a:srgbClr val="26429A"/>
                </a:solidFill>
                <a:latin typeface="+mn-lt"/>
                <a:cs typeface="+mn-cs"/>
              </a:defRPr>
            </a:lvl1pPr>
          </a:lstStyle>
          <a:p>
            <a:pPr>
              <a:defRPr/>
            </a:pPr>
            <a:r>
              <a:rPr lang="en-US" dirty="0"/>
              <a:t>11/27/2012</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1" dirty="0" smtClean="0">
                <a:solidFill>
                  <a:srgbClr val="26429A"/>
                </a:solidFill>
                <a:latin typeface="+mn-lt"/>
                <a:cs typeface="+mn-cs"/>
              </a:defRPr>
            </a:lvl1pPr>
          </a:lstStyle>
          <a:p>
            <a:r>
              <a:rPr lang="en-US"/>
              <a:t>Texas Secretary of State</a:t>
            </a:r>
          </a:p>
        </p:txBody>
      </p:sp>
      <p:sp>
        <p:nvSpPr>
          <p:cNvPr id="6" name="Slide Number Placeholder 5"/>
          <p:cNvSpPr>
            <a:spLocks noGrp="1"/>
          </p:cNvSpPr>
          <p:nvPr>
            <p:ph type="sldNum" sz="quarter" idx="4"/>
          </p:nvPr>
        </p:nvSpPr>
        <p:spPr>
          <a:xfrm>
            <a:off x="6705600" y="6353175"/>
            <a:ext cx="1066800" cy="365125"/>
          </a:xfrm>
          <a:prstGeom prst="rect">
            <a:avLst/>
          </a:prstGeom>
        </p:spPr>
        <p:txBody>
          <a:bodyPr vert="horz" lIns="91440" tIns="45720" rIns="91440" bIns="45720" rtlCol="0" anchor="ctr"/>
          <a:lstStyle>
            <a:lvl1pPr algn="r" fontAlgn="auto">
              <a:spcBef>
                <a:spcPts val="0"/>
              </a:spcBef>
              <a:spcAft>
                <a:spcPts val="0"/>
              </a:spcAft>
              <a:defRPr sz="1200" b="1">
                <a:solidFill>
                  <a:srgbClr val="26429A"/>
                </a:solidFill>
                <a:latin typeface="+mn-lt"/>
                <a:cs typeface="+mn-cs"/>
              </a:defRPr>
            </a:lvl1pPr>
          </a:lstStyle>
          <a:p>
            <a:pPr>
              <a:defRPr/>
            </a:pPr>
            <a:fld id="{C160BE3B-F8D3-42BE-A62F-E17EC3CE61B4}" type="slidenum">
              <a:rPr lang="en-US"/>
              <a:pPr>
                <a:defRPr/>
              </a:pPr>
              <a:t>‹#›</a:t>
            </a:fld>
            <a:endParaRPr lang="en-US" dirty="0"/>
          </a:p>
        </p:txBody>
      </p:sp>
      <p:pic>
        <p:nvPicPr>
          <p:cNvPr id="1031" name="Picture 7" descr="Texas Secretary of State Seal"/>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924800" y="5867400"/>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p:nvCxnSpPr>
        <p:spPr>
          <a:xfrm>
            <a:off x="457200" y="6400800"/>
            <a:ext cx="7315200" cy="0"/>
          </a:xfrm>
          <a:prstGeom prst="line">
            <a:avLst/>
          </a:prstGeom>
          <a:ln>
            <a:solidFill>
              <a:srgbClr val="26429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469121"/>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hdr="0"/>
  <p:txStyles>
    <p:titleStyle>
      <a:lvl1pPr algn="ctr" rtl="0" eaLnBrk="1" fontAlgn="base" hangingPunct="1">
        <a:spcBef>
          <a:spcPct val="0"/>
        </a:spcBef>
        <a:spcAft>
          <a:spcPct val="0"/>
        </a:spcAft>
        <a:defRPr sz="4400" b="1" kern="1200">
          <a:solidFill>
            <a:srgbClr val="26429A"/>
          </a:solidFill>
          <a:latin typeface="+mj-lt"/>
          <a:ea typeface="+mj-ea"/>
          <a:cs typeface="+mj-cs"/>
        </a:defRPr>
      </a:lvl1pPr>
      <a:lvl2pPr algn="ctr" rtl="0" eaLnBrk="1" fontAlgn="base" hangingPunct="1">
        <a:spcBef>
          <a:spcPct val="0"/>
        </a:spcBef>
        <a:spcAft>
          <a:spcPct val="0"/>
        </a:spcAft>
        <a:defRPr sz="4400" b="1">
          <a:solidFill>
            <a:srgbClr val="26429A"/>
          </a:solidFill>
          <a:latin typeface="Calibri" pitchFamily="34" charset="0"/>
        </a:defRPr>
      </a:lvl2pPr>
      <a:lvl3pPr algn="ctr" rtl="0" eaLnBrk="1" fontAlgn="base" hangingPunct="1">
        <a:spcBef>
          <a:spcPct val="0"/>
        </a:spcBef>
        <a:spcAft>
          <a:spcPct val="0"/>
        </a:spcAft>
        <a:defRPr sz="4400" b="1">
          <a:solidFill>
            <a:srgbClr val="26429A"/>
          </a:solidFill>
          <a:latin typeface="Calibri" pitchFamily="34" charset="0"/>
        </a:defRPr>
      </a:lvl3pPr>
      <a:lvl4pPr algn="ctr" rtl="0" eaLnBrk="1" fontAlgn="base" hangingPunct="1">
        <a:spcBef>
          <a:spcPct val="0"/>
        </a:spcBef>
        <a:spcAft>
          <a:spcPct val="0"/>
        </a:spcAft>
        <a:defRPr sz="4400" b="1">
          <a:solidFill>
            <a:srgbClr val="26429A"/>
          </a:solidFill>
          <a:latin typeface="Calibri" pitchFamily="34" charset="0"/>
        </a:defRPr>
      </a:lvl4pPr>
      <a:lvl5pPr algn="ctr" rtl="0" eaLnBrk="1" fontAlgn="base" hangingPunct="1">
        <a:spcBef>
          <a:spcPct val="0"/>
        </a:spcBef>
        <a:spcAft>
          <a:spcPct val="0"/>
        </a:spcAft>
        <a:defRPr sz="4400" b="1">
          <a:solidFill>
            <a:srgbClr val="26429A"/>
          </a:solidFill>
          <a:latin typeface="Calibri" pitchFamily="34" charset="0"/>
        </a:defRPr>
      </a:lvl5pPr>
      <a:lvl6pPr marL="457200" algn="ctr" rtl="0" eaLnBrk="1" fontAlgn="base" hangingPunct="1">
        <a:spcBef>
          <a:spcPct val="0"/>
        </a:spcBef>
        <a:spcAft>
          <a:spcPct val="0"/>
        </a:spcAft>
        <a:defRPr sz="4400" b="1">
          <a:solidFill>
            <a:srgbClr val="26429A"/>
          </a:solidFill>
          <a:latin typeface="Calibri" pitchFamily="34" charset="0"/>
        </a:defRPr>
      </a:lvl6pPr>
      <a:lvl7pPr marL="914400" algn="ctr" rtl="0" eaLnBrk="1" fontAlgn="base" hangingPunct="1">
        <a:spcBef>
          <a:spcPct val="0"/>
        </a:spcBef>
        <a:spcAft>
          <a:spcPct val="0"/>
        </a:spcAft>
        <a:defRPr sz="4400" b="1">
          <a:solidFill>
            <a:srgbClr val="26429A"/>
          </a:solidFill>
          <a:latin typeface="Calibri" pitchFamily="34" charset="0"/>
        </a:defRPr>
      </a:lvl7pPr>
      <a:lvl8pPr marL="1371600" algn="ctr" rtl="0" eaLnBrk="1" fontAlgn="base" hangingPunct="1">
        <a:spcBef>
          <a:spcPct val="0"/>
        </a:spcBef>
        <a:spcAft>
          <a:spcPct val="0"/>
        </a:spcAft>
        <a:defRPr sz="4400" b="1">
          <a:solidFill>
            <a:srgbClr val="26429A"/>
          </a:solidFill>
          <a:latin typeface="Calibri" pitchFamily="34" charset="0"/>
        </a:defRPr>
      </a:lvl8pPr>
      <a:lvl9pPr marL="1828800" algn="ctr" rtl="0" eaLnBrk="1" fontAlgn="base" hangingPunct="1">
        <a:spcBef>
          <a:spcPct val="0"/>
        </a:spcBef>
        <a:spcAft>
          <a:spcPct val="0"/>
        </a:spcAft>
        <a:defRPr sz="4400" b="1">
          <a:solidFill>
            <a:srgbClr val="26429A"/>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rgbClr val="26429A"/>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rgbClr val="26429A"/>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rgbClr val="26429A"/>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rgbClr val="26429A"/>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rgbClr val="26429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0F9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2192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209800"/>
            <a:ext cx="8229600" cy="3429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a:noFill/>
        </p:spPr>
        <p:txBody>
          <a:bodyPr vert="horz" lIns="91440" tIns="45720" rIns="91440" bIns="45720" rtlCol="0" anchor="ctr"/>
          <a:lstStyle>
            <a:lvl1pPr algn="l">
              <a:defRPr sz="1200" b="1">
                <a:solidFill>
                  <a:srgbClr val="26429A"/>
                </a:solidFill>
              </a:defRPr>
            </a:lvl1pPr>
          </a:lstStyle>
          <a:p>
            <a:pPr>
              <a:defRPr/>
            </a:pPr>
            <a:fld id="{BF7AE9DE-0C57-41C3-BE96-BBA2D1DCAF46}" type="datetime1">
              <a:rPr lang="en-US" smtClean="0"/>
              <a:t>11/24/2021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1">
                <a:solidFill>
                  <a:srgbClr val="26429A"/>
                </a:solidFill>
              </a:defRPr>
            </a:lvl1pPr>
          </a:lstStyle>
          <a:p>
            <a:pPr>
              <a:defRPr/>
            </a:pPr>
            <a:r>
              <a:rPr lang="en-US"/>
              <a:t>Texas Secretary of State Elections Division</a:t>
            </a:r>
          </a:p>
        </p:txBody>
      </p:sp>
      <p:sp>
        <p:nvSpPr>
          <p:cNvPr id="6" name="Slide Number Placeholder 5"/>
          <p:cNvSpPr>
            <a:spLocks noGrp="1"/>
          </p:cNvSpPr>
          <p:nvPr>
            <p:ph type="sldNum" sz="quarter" idx="4"/>
          </p:nvPr>
        </p:nvSpPr>
        <p:spPr>
          <a:xfrm>
            <a:off x="6705600" y="6352638"/>
            <a:ext cx="1066800" cy="365125"/>
          </a:xfrm>
          <a:prstGeom prst="rect">
            <a:avLst/>
          </a:prstGeom>
        </p:spPr>
        <p:txBody>
          <a:bodyPr vert="horz" lIns="91440" tIns="45720" rIns="91440" bIns="45720" rtlCol="0" anchor="ctr"/>
          <a:lstStyle>
            <a:lvl1pPr algn="r">
              <a:defRPr sz="1200" b="1">
                <a:solidFill>
                  <a:srgbClr val="26429A"/>
                </a:solidFill>
              </a:defRPr>
            </a:lvl1pPr>
          </a:lstStyle>
          <a:p>
            <a:pPr>
              <a:defRPr/>
            </a:pPr>
            <a:fld id="{C160BE3B-F8D3-42BE-A62F-E17EC3CE61B4}" type="slidenum">
              <a:rPr lang="en-US" smtClean="0"/>
              <a:pPr>
                <a:defRPr/>
              </a:pPr>
              <a:t>‹#›</a:t>
            </a:fld>
            <a:endParaRPr lang="en-US" dirty="0"/>
          </a:p>
        </p:txBody>
      </p:sp>
      <p:cxnSp>
        <p:nvCxnSpPr>
          <p:cNvPr id="10" name="Straight Connector 9"/>
          <p:cNvCxnSpPr/>
          <p:nvPr/>
        </p:nvCxnSpPr>
        <p:spPr>
          <a:xfrm>
            <a:off x="457200" y="6400800"/>
            <a:ext cx="7315200" cy="0"/>
          </a:xfrm>
          <a:prstGeom prst="line">
            <a:avLst/>
          </a:prstGeom>
          <a:ln>
            <a:solidFill>
              <a:srgbClr val="26429A"/>
            </a:solidFill>
          </a:ln>
        </p:spPr>
        <p:style>
          <a:lnRef idx="1">
            <a:schemeClr val="accent1"/>
          </a:lnRef>
          <a:fillRef idx="0">
            <a:schemeClr val="accent1"/>
          </a:fillRef>
          <a:effectRef idx="0">
            <a:schemeClr val="accent1"/>
          </a:effectRef>
          <a:fontRef idx="minor">
            <a:schemeClr val="tx1"/>
          </a:fontRef>
        </p:style>
      </p:cxnSp>
      <p:pic>
        <p:nvPicPr>
          <p:cNvPr id="14" name="Picture 13" descr="Texas Secretary of State Seal" title="Texas Secretary of State Seal"/>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848599" y="5791200"/>
            <a:ext cx="942975" cy="942975"/>
          </a:xfrm>
          <a:prstGeom prst="rect">
            <a:avLst/>
          </a:prstGeom>
        </p:spPr>
      </p:pic>
      <p:pic>
        <p:nvPicPr>
          <p:cNvPr id="7" name="Picture 6" descr="Texas Secretary of State"/>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16456"/>
            <a:ext cx="9144000" cy="653143"/>
          </a:xfrm>
          <a:prstGeom prst="rect">
            <a:avLst/>
          </a:prstGeom>
        </p:spPr>
      </p:pic>
    </p:spTree>
    <p:extLst>
      <p:ext uri="{BB962C8B-B14F-4D97-AF65-F5344CB8AC3E}">
        <p14:creationId xmlns:p14="http://schemas.microsoft.com/office/powerpoint/2010/main" val="108692595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49" r:id="rId11"/>
  </p:sldLayoutIdLst>
  <p:hf hdr="0"/>
  <p:txStyles>
    <p:titleStyle>
      <a:lvl1pPr algn="r" defTabSz="914400" rtl="0" eaLnBrk="1" latinLnBrk="0" hangingPunct="1">
        <a:spcBef>
          <a:spcPct val="0"/>
        </a:spcBef>
        <a:buNone/>
        <a:defRPr sz="4400" kern="1200">
          <a:solidFill>
            <a:srgbClr val="26429A"/>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26429A"/>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26429A"/>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26429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26429A"/>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26429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hyperlink" Target="http://www.sos.texas.gov/"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hyperlink" Target="https://www.texasattorneygeneral.gov/opinions/ken-paxton/kp-0251" TargetMode="Externa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2" Type="http://schemas.openxmlformats.org/officeDocument/2006/relationships/hyperlink" Target="mailto:elections@sos.texas.gov"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http://www.votetexas.gov/" TargetMode="External"/><Relationship Id="rId2" Type="http://schemas.openxmlformats.org/officeDocument/2006/relationships/hyperlink" Target="http://www.sos.state.tx.us/elections/"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www.votetexas.gov/" TargetMode="External"/><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a:t>Texas Secretary of State Elections Division</a:t>
            </a:r>
          </a:p>
        </p:txBody>
      </p:sp>
      <p:sp>
        <p:nvSpPr>
          <p:cNvPr id="4" name="Date Placeholder 3"/>
          <p:cNvSpPr>
            <a:spLocks noGrp="1"/>
          </p:cNvSpPr>
          <p:nvPr>
            <p:ph type="dt" sz="half" idx="10"/>
          </p:nvPr>
        </p:nvSpPr>
        <p:spPr/>
        <p:txBody>
          <a:bodyPr/>
          <a:lstStyle/>
          <a:p>
            <a:fld id="{4C9F4A99-A232-4485-A66E-1DCC148F9A19}" type="datetime1">
              <a:rPr lang="en-US" smtClean="0"/>
              <a:pPr/>
              <a:t>11/24/2021</a:t>
            </a:fld>
            <a:endParaRPr lang="en-US" dirty="0"/>
          </a:p>
        </p:txBody>
      </p:sp>
      <p:sp>
        <p:nvSpPr>
          <p:cNvPr id="7" name="Subtitle 6"/>
          <p:cNvSpPr>
            <a:spLocks noGrp="1"/>
          </p:cNvSpPr>
          <p:nvPr>
            <p:ph type="subTitle" idx="1"/>
          </p:nvPr>
        </p:nvSpPr>
        <p:spPr>
          <a:xfrm>
            <a:off x="709246" y="5267415"/>
            <a:ext cx="7391400" cy="1454060"/>
          </a:xfrm>
        </p:spPr>
        <p:txBody>
          <a:bodyPr numCol="2">
            <a:noAutofit/>
          </a:bodyPr>
          <a:lstStyle/>
          <a:p>
            <a:pPr>
              <a:spcBef>
                <a:spcPts val="0"/>
              </a:spcBef>
            </a:pPr>
            <a:r>
              <a:rPr lang="en-US" sz="1800" b="1" dirty="0">
                <a:solidFill>
                  <a:schemeClr val="tx2"/>
                </a:solidFill>
              </a:rPr>
              <a:t>Christina Worrell Adkins</a:t>
            </a:r>
          </a:p>
          <a:p>
            <a:pPr>
              <a:spcBef>
                <a:spcPts val="0"/>
              </a:spcBef>
            </a:pPr>
            <a:r>
              <a:rPr lang="en-US" sz="1800" dirty="0">
                <a:solidFill>
                  <a:schemeClr val="tx2"/>
                </a:solidFill>
              </a:rPr>
              <a:t>Legal Director,</a:t>
            </a:r>
          </a:p>
          <a:p>
            <a:pPr>
              <a:spcBef>
                <a:spcPts val="0"/>
              </a:spcBef>
            </a:pPr>
            <a:r>
              <a:rPr lang="en-US" sz="1800" dirty="0">
                <a:solidFill>
                  <a:schemeClr val="tx2"/>
                </a:solidFill>
              </a:rPr>
              <a:t>Elections Division</a:t>
            </a:r>
          </a:p>
          <a:p>
            <a:pPr>
              <a:spcBef>
                <a:spcPts val="0"/>
              </a:spcBef>
            </a:pPr>
            <a:endParaRPr lang="en-US" sz="1800" dirty="0">
              <a:solidFill>
                <a:schemeClr val="tx2"/>
              </a:solidFill>
            </a:endParaRPr>
          </a:p>
          <a:p>
            <a:pPr>
              <a:spcBef>
                <a:spcPts val="0"/>
              </a:spcBef>
            </a:pPr>
            <a:r>
              <a:rPr lang="en-US" sz="1800" b="1" dirty="0">
                <a:solidFill>
                  <a:schemeClr val="tx2"/>
                </a:solidFill>
              </a:rPr>
              <a:t>Kristi Hart</a:t>
            </a:r>
          </a:p>
          <a:p>
            <a:pPr>
              <a:spcBef>
                <a:spcPts val="0"/>
              </a:spcBef>
            </a:pPr>
            <a:r>
              <a:rPr lang="en-US" sz="1800" dirty="0">
                <a:solidFill>
                  <a:schemeClr val="tx2"/>
                </a:solidFill>
              </a:rPr>
              <a:t>Manager, </a:t>
            </a:r>
          </a:p>
          <a:p>
            <a:pPr>
              <a:spcBef>
                <a:spcPts val="0"/>
              </a:spcBef>
            </a:pPr>
            <a:r>
              <a:rPr lang="en-US" sz="1800" dirty="0">
                <a:solidFill>
                  <a:schemeClr val="tx2"/>
                </a:solidFill>
              </a:rPr>
              <a:t>Election Administration and Voter Registration</a:t>
            </a:r>
          </a:p>
        </p:txBody>
      </p:sp>
      <p:pic>
        <p:nvPicPr>
          <p:cNvPr id="3" name="Picture 2">
            <a:extLst>
              <a:ext uri="{FF2B5EF4-FFF2-40B4-BE49-F238E27FC236}">
                <a16:creationId xmlns:a16="http://schemas.microsoft.com/office/drawing/2014/main" id="{983E0504-F34B-4403-A369-C126A794278A}"/>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4018" y="1620519"/>
            <a:ext cx="5795963" cy="34896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09600" y="914400"/>
            <a:ext cx="7772400" cy="685799"/>
          </a:xfrm>
        </p:spPr>
        <p:txBody>
          <a:bodyPr>
            <a:normAutofit fontScale="90000"/>
          </a:bodyPr>
          <a:lstStyle/>
          <a:p>
            <a:pPr algn="ctr"/>
            <a:r>
              <a:rPr lang="en-US" b="1" dirty="0"/>
              <a:t>Duties of the County Chair</a:t>
            </a:r>
          </a:p>
        </p:txBody>
      </p:sp>
    </p:spTree>
    <p:extLst>
      <p:ext uri="{BB962C8B-B14F-4D97-AF65-F5344CB8AC3E}">
        <p14:creationId xmlns:p14="http://schemas.microsoft.com/office/powerpoint/2010/main" val="4264895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10</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45477" y="2286000"/>
            <a:ext cx="8229600" cy="3962400"/>
          </a:xfrm>
        </p:spPr>
        <p:txBody>
          <a:bodyPr>
            <a:normAutofit fontScale="55000" lnSpcReduction="20000"/>
          </a:bodyPr>
          <a:lstStyle/>
          <a:p>
            <a:pPr algn="just">
              <a:lnSpc>
                <a:spcPct val="115000"/>
              </a:lnSpc>
              <a:spcBef>
                <a:spcPts val="0"/>
              </a:spcBef>
              <a:spcAft>
                <a:spcPts val="600"/>
              </a:spcAft>
            </a:pPr>
            <a:r>
              <a:rPr lang="en-US" sz="3300" b="1" dirty="0">
                <a:ea typeface="Calibri" panose="020F0502020204030204" pitchFamily="34" charset="0"/>
                <a:cs typeface="Times New Roman" panose="02020603050405020304" pitchFamily="18" charset="0"/>
              </a:rPr>
              <a:t>Filing authority for candidate applications </a:t>
            </a:r>
            <a:r>
              <a:rPr lang="en-US" sz="3300" dirty="0">
                <a:ea typeface="Calibri" panose="020F0502020204030204" pitchFamily="34" charset="0"/>
                <a:cs typeface="Times New Roman" panose="02020603050405020304" pitchFamily="18" charset="0"/>
              </a:rPr>
              <a:t>(172.021)</a:t>
            </a:r>
          </a:p>
          <a:p>
            <a:pPr algn="just">
              <a:lnSpc>
                <a:spcPct val="115000"/>
              </a:lnSpc>
              <a:spcBef>
                <a:spcPts val="0"/>
              </a:spcBef>
              <a:spcAft>
                <a:spcPts val="600"/>
              </a:spcAft>
            </a:pPr>
            <a:r>
              <a:rPr lang="en-US" sz="3300" dirty="0">
                <a:ea typeface="Calibri" panose="020F0502020204030204" pitchFamily="34" charset="0"/>
                <a:cs typeface="Times New Roman" panose="02020603050405020304" pitchFamily="18" charset="0"/>
              </a:rPr>
              <a:t>Serves as Chair of Primary Committee, if established (172.081)</a:t>
            </a:r>
          </a:p>
          <a:p>
            <a:pPr algn="just">
              <a:lnSpc>
                <a:spcPct val="115000"/>
              </a:lnSpc>
              <a:spcBef>
                <a:spcPts val="0"/>
              </a:spcBef>
              <a:spcAft>
                <a:spcPts val="600"/>
              </a:spcAft>
            </a:pPr>
            <a:r>
              <a:rPr lang="en-US" sz="3300" b="1" dirty="0">
                <a:ea typeface="Calibri" panose="020F0502020204030204" pitchFamily="34" charset="0"/>
                <a:cs typeface="Times New Roman" panose="02020603050405020304" pitchFamily="18" charset="0"/>
              </a:rPr>
              <a:t>Submit names of candidates in SOS Candidate Filing System (172.029) </a:t>
            </a:r>
          </a:p>
          <a:p>
            <a:pPr algn="just">
              <a:lnSpc>
                <a:spcPct val="115000"/>
              </a:lnSpc>
              <a:spcBef>
                <a:spcPts val="0"/>
              </a:spcBef>
              <a:spcAft>
                <a:spcPts val="600"/>
              </a:spcAft>
            </a:pPr>
            <a:r>
              <a:rPr lang="en-US" sz="3300" b="1" dirty="0">
                <a:ea typeface="Calibri" panose="020F0502020204030204" pitchFamily="34" charset="0"/>
                <a:cs typeface="Times New Roman" panose="02020603050405020304" pitchFamily="18" charset="0"/>
              </a:rPr>
              <a:t>Conducts Ballot Drawing (172.082)</a:t>
            </a:r>
          </a:p>
          <a:p>
            <a:pPr algn="just">
              <a:lnSpc>
                <a:spcPct val="115000"/>
              </a:lnSpc>
              <a:spcBef>
                <a:spcPts val="0"/>
              </a:spcBef>
              <a:spcAft>
                <a:spcPts val="600"/>
              </a:spcAft>
            </a:pPr>
            <a:r>
              <a:rPr lang="en-US" sz="3300" dirty="0">
                <a:ea typeface="Calibri" panose="020F0502020204030204" pitchFamily="34" charset="0"/>
                <a:cs typeface="Times New Roman" panose="02020603050405020304" pitchFamily="18" charset="0"/>
              </a:rPr>
              <a:t>Prepares ballots in primary election (52.002)</a:t>
            </a:r>
          </a:p>
          <a:p>
            <a:pPr algn="just">
              <a:lnSpc>
                <a:spcPct val="115000"/>
              </a:lnSpc>
              <a:spcBef>
                <a:spcPts val="0"/>
              </a:spcBef>
              <a:spcAft>
                <a:spcPts val="600"/>
              </a:spcAft>
            </a:pPr>
            <a:r>
              <a:rPr lang="en-US" sz="3300" dirty="0">
                <a:ea typeface="Calibri" panose="020F0502020204030204" pitchFamily="34" charset="0"/>
                <a:cs typeface="Times New Roman" panose="02020603050405020304" pitchFamily="18" charset="0"/>
              </a:rPr>
              <a:t>Designates polling locations in primary (43.003)</a:t>
            </a:r>
          </a:p>
          <a:p>
            <a:pPr algn="just">
              <a:lnSpc>
                <a:spcPct val="115000"/>
              </a:lnSpc>
              <a:spcBef>
                <a:spcPts val="0"/>
              </a:spcBef>
              <a:spcAft>
                <a:spcPts val="600"/>
              </a:spcAft>
            </a:pPr>
            <a:r>
              <a:rPr lang="en-US" sz="3300" dirty="0">
                <a:ea typeface="Calibri" panose="020F0502020204030204" pitchFamily="34" charset="0"/>
                <a:cs typeface="Times New Roman" panose="02020603050405020304" pitchFamily="18" charset="0"/>
              </a:rPr>
              <a:t>Procures and allocate supplies in primary, with approval of Co Exec. Committee (51.003) </a:t>
            </a:r>
          </a:p>
          <a:p>
            <a:pPr algn="just">
              <a:lnSpc>
                <a:spcPct val="115000"/>
              </a:lnSpc>
              <a:spcBef>
                <a:spcPts val="0"/>
              </a:spcBef>
              <a:spcAft>
                <a:spcPts val="600"/>
              </a:spcAft>
            </a:pPr>
            <a:r>
              <a:rPr lang="en-US" sz="3300" b="1" dirty="0">
                <a:ea typeface="Calibri" panose="020F0502020204030204" pitchFamily="34" charset="0"/>
                <a:cs typeface="Times New Roman" panose="02020603050405020304" pitchFamily="18" charset="0"/>
              </a:rPr>
              <a:t>Provides list of names for early voting workers in a primary election  (85.009)</a:t>
            </a:r>
          </a:p>
          <a:p>
            <a:pPr algn="just">
              <a:lnSpc>
                <a:spcPct val="115000"/>
              </a:lnSpc>
              <a:spcBef>
                <a:spcPts val="0"/>
              </a:spcBef>
              <a:spcAft>
                <a:spcPts val="600"/>
              </a:spcAft>
            </a:pPr>
            <a:r>
              <a:rPr lang="en-US" sz="3300" b="1" dirty="0">
                <a:ea typeface="Calibri" panose="020F0502020204030204" pitchFamily="34" charset="0"/>
                <a:cs typeface="Times New Roman" panose="02020603050405020304" pitchFamily="18" charset="0"/>
              </a:rPr>
              <a:t>Appoints Signature Verification Committee in Primary (87.027) </a:t>
            </a:r>
          </a:p>
          <a:p>
            <a:pPr algn="just">
              <a:lnSpc>
                <a:spcPct val="115000"/>
              </a:lnSpc>
              <a:spcBef>
                <a:spcPts val="0"/>
              </a:spcBef>
              <a:spcAft>
                <a:spcPts val="600"/>
              </a:spcAft>
            </a:pPr>
            <a:r>
              <a:rPr lang="en-US" sz="3300" b="1" dirty="0">
                <a:ea typeface="Calibri" panose="020F0502020204030204" pitchFamily="34" charset="0"/>
                <a:cs typeface="Times New Roman" panose="02020603050405020304" pitchFamily="18" charset="0"/>
              </a:rPr>
              <a:t>Certifies names for general election ballot (172.117)</a:t>
            </a:r>
          </a:p>
          <a:p>
            <a:endParaRPr lang="en-US" dirty="0"/>
          </a:p>
        </p:txBody>
      </p:sp>
      <p:sp>
        <p:nvSpPr>
          <p:cNvPr id="2" name="Title 1"/>
          <p:cNvSpPr>
            <a:spLocks noGrp="1"/>
          </p:cNvSpPr>
          <p:nvPr>
            <p:ph type="title"/>
          </p:nvPr>
        </p:nvSpPr>
        <p:spPr>
          <a:xfrm>
            <a:off x="465992" y="746125"/>
            <a:ext cx="8229600" cy="1143000"/>
          </a:xfrm>
        </p:spPr>
        <p:txBody>
          <a:bodyPr>
            <a:normAutofit fontScale="90000"/>
          </a:bodyPr>
          <a:lstStyle/>
          <a:p>
            <a:r>
              <a:rPr lang="en-US" b="1" dirty="0"/>
              <a:t>Duties of the </a:t>
            </a:r>
            <a:br>
              <a:rPr lang="en-US" b="1" dirty="0"/>
            </a:br>
            <a:r>
              <a:rPr lang="en-US" b="1" dirty="0"/>
              <a:t>County Chair - Primary Election</a:t>
            </a:r>
          </a:p>
        </p:txBody>
      </p:sp>
    </p:spTree>
    <p:extLst>
      <p:ext uri="{BB962C8B-B14F-4D97-AF65-F5344CB8AC3E}">
        <p14:creationId xmlns:p14="http://schemas.microsoft.com/office/powerpoint/2010/main" val="956695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11</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lstStyle/>
          <a:p>
            <a:r>
              <a:rPr lang="en-US" dirty="0"/>
              <a:t>County Chair may be in a primary polling place during the voting period as necessary to </a:t>
            </a:r>
            <a:r>
              <a:rPr lang="en-US" b="1" u="sng" dirty="0"/>
              <a:t>perform administrative functions</a:t>
            </a:r>
            <a:r>
              <a:rPr lang="en-US" b="1" dirty="0"/>
              <a:t> </a:t>
            </a:r>
            <a:r>
              <a:rPr lang="en-US" dirty="0"/>
              <a:t>related to the conduct of the election. </a:t>
            </a:r>
          </a:p>
          <a:p>
            <a:r>
              <a:rPr lang="en-US" dirty="0"/>
              <a:t>Sec. 172.1113</a:t>
            </a:r>
          </a:p>
        </p:txBody>
      </p:sp>
      <p:sp>
        <p:nvSpPr>
          <p:cNvPr id="2" name="Title 1"/>
          <p:cNvSpPr>
            <a:spLocks noGrp="1"/>
          </p:cNvSpPr>
          <p:nvPr>
            <p:ph type="title"/>
          </p:nvPr>
        </p:nvSpPr>
        <p:spPr/>
        <p:txBody>
          <a:bodyPr/>
          <a:lstStyle/>
          <a:p>
            <a:r>
              <a:rPr lang="en-US" b="1" dirty="0"/>
              <a:t>County Chair in Polling Place</a:t>
            </a:r>
          </a:p>
        </p:txBody>
      </p:sp>
    </p:spTree>
    <p:extLst>
      <p:ext uri="{BB962C8B-B14F-4D97-AF65-F5344CB8AC3E}">
        <p14:creationId xmlns:p14="http://schemas.microsoft.com/office/powerpoint/2010/main" val="334033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12</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normAutofit fontScale="92500" lnSpcReduction="10000"/>
          </a:bodyPr>
          <a:lstStyle/>
          <a:p>
            <a:r>
              <a:rPr lang="en-US" dirty="0"/>
              <a:t>Political party may prepare a notice for distribution notifying voter of party’s convention process. </a:t>
            </a:r>
          </a:p>
          <a:p>
            <a:pPr lvl="1"/>
            <a:r>
              <a:rPr lang="en-US" dirty="0"/>
              <a:t>State chair shall prescribe form, form must be approved by SOS. </a:t>
            </a:r>
          </a:p>
          <a:p>
            <a:pPr lvl="1"/>
            <a:r>
              <a:rPr lang="en-US" dirty="0"/>
              <a:t>County chair may prescribe a more specific form, if approved by SOS</a:t>
            </a:r>
          </a:p>
        </p:txBody>
      </p:sp>
      <p:sp>
        <p:nvSpPr>
          <p:cNvPr id="2" name="Title 1"/>
          <p:cNvSpPr>
            <a:spLocks noGrp="1"/>
          </p:cNvSpPr>
          <p:nvPr>
            <p:ph type="title"/>
          </p:nvPr>
        </p:nvSpPr>
        <p:spPr/>
        <p:txBody>
          <a:bodyPr/>
          <a:lstStyle/>
          <a:p>
            <a:r>
              <a:rPr lang="en-US" b="1" dirty="0"/>
              <a:t>Distribution of Convention Notices</a:t>
            </a:r>
          </a:p>
        </p:txBody>
      </p:sp>
    </p:spTree>
    <p:extLst>
      <p:ext uri="{BB962C8B-B14F-4D97-AF65-F5344CB8AC3E}">
        <p14:creationId xmlns:p14="http://schemas.microsoft.com/office/powerpoint/2010/main" val="1622800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13</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lstStyle/>
          <a:p>
            <a:pPr lvl="0" fontAlgn="base">
              <a:spcAft>
                <a:spcPct val="0"/>
              </a:spcAft>
              <a:buFont typeface="Arial" charset="0"/>
              <a:buChar char="•"/>
            </a:pPr>
            <a:r>
              <a:rPr lang="en-US" dirty="0"/>
              <a:t>Appointing Authority</a:t>
            </a:r>
          </a:p>
          <a:p>
            <a:pPr lvl="0" fontAlgn="base">
              <a:spcAft>
                <a:spcPct val="0"/>
              </a:spcAft>
              <a:buFont typeface="Arial" charset="0"/>
              <a:buChar char="•"/>
            </a:pPr>
            <a:r>
              <a:rPr lang="en-US" dirty="0"/>
              <a:t>Number Appointed</a:t>
            </a:r>
          </a:p>
          <a:p>
            <a:pPr lvl="0" fontAlgn="base">
              <a:spcAft>
                <a:spcPct val="0"/>
              </a:spcAft>
              <a:buFont typeface="Arial" charset="0"/>
              <a:buChar char="•"/>
            </a:pPr>
            <a:r>
              <a:rPr lang="en-US" dirty="0"/>
              <a:t>Qualifications</a:t>
            </a:r>
          </a:p>
          <a:p>
            <a:pPr lvl="0" fontAlgn="base">
              <a:spcAft>
                <a:spcPct val="0"/>
              </a:spcAft>
              <a:buFont typeface="Arial" charset="0"/>
              <a:buChar char="•"/>
            </a:pPr>
            <a:r>
              <a:rPr lang="en-US" dirty="0"/>
              <a:t>Duties</a:t>
            </a:r>
          </a:p>
          <a:p>
            <a:pPr marL="0" lvl="0" indent="0" fontAlgn="base">
              <a:spcAft>
                <a:spcPct val="0"/>
              </a:spcAft>
              <a:buNone/>
            </a:pPr>
            <a:r>
              <a:rPr lang="en-US" dirty="0"/>
              <a:t> </a:t>
            </a:r>
          </a:p>
          <a:p>
            <a:endParaRPr lang="en-US" dirty="0"/>
          </a:p>
        </p:txBody>
      </p:sp>
      <p:sp>
        <p:nvSpPr>
          <p:cNvPr id="2" name="Title 1"/>
          <p:cNvSpPr>
            <a:spLocks noGrp="1"/>
          </p:cNvSpPr>
          <p:nvPr>
            <p:ph type="title"/>
          </p:nvPr>
        </p:nvSpPr>
        <p:spPr/>
        <p:txBody>
          <a:bodyPr/>
          <a:lstStyle/>
          <a:p>
            <a:r>
              <a:rPr lang="en-US" b="1" dirty="0"/>
              <a:t>Appointing Election Workers</a:t>
            </a:r>
          </a:p>
        </p:txBody>
      </p:sp>
    </p:spTree>
    <p:extLst>
      <p:ext uri="{BB962C8B-B14F-4D97-AF65-F5344CB8AC3E}">
        <p14:creationId xmlns:p14="http://schemas.microsoft.com/office/powerpoint/2010/main" val="3690074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1651849683"/>
              </p:ext>
            </p:extLst>
          </p:nvPr>
        </p:nvGraphicFramePr>
        <p:xfrm>
          <a:off x="152400" y="761999"/>
          <a:ext cx="8763000" cy="5956098"/>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22784">
                <a:tc>
                  <a:txBody>
                    <a:bodyPr/>
                    <a:lstStyle/>
                    <a:p>
                      <a:pPr algn="ctr"/>
                      <a:r>
                        <a:rPr lang="en-US" sz="1600" dirty="0"/>
                        <a:t>Position</a:t>
                      </a:r>
                    </a:p>
                  </a:txBody>
                  <a:tcPr/>
                </a:tc>
                <a:tc>
                  <a:txBody>
                    <a:bodyPr/>
                    <a:lstStyle/>
                    <a:p>
                      <a:pPr algn="ctr"/>
                      <a:r>
                        <a:rPr lang="en-US" sz="1600" dirty="0"/>
                        <a:t>Appointer</a:t>
                      </a:r>
                    </a:p>
                  </a:txBody>
                  <a:tcPr/>
                </a:tc>
                <a:extLst>
                  <a:ext uri="{0D108BD9-81ED-4DB2-BD59-A6C34878D82A}">
                    <a16:rowId xmlns:a16="http://schemas.microsoft.com/office/drawing/2014/main" val="10000"/>
                  </a:ext>
                </a:extLst>
              </a:tr>
              <a:tr h="557536">
                <a:tc>
                  <a:txBody>
                    <a:bodyPr/>
                    <a:lstStyle/>
                    <a:p>
                      <a:r>
                        <a:rPr lang="en-US" sz="1500" dirty="0"/>
                        <a:t>Election Judge</a:t>
                      </a:r>
                      <a:r>
                        <a:rPr lang="en-US" sz="1500" baseline="0" dirty="0"/>
                        <a:t> (Presiding and Alternate)</a:t>
                      </a:r>
                      <a:endParaRPr lang="en-US" sz="1500" dirty="0"/>
                    </a:p>
                  </a:txBody>
                  <a:tcPr/>
                </a:tc>
                <a:tc>
                  <a:txBody>
                    <a:bodyPr/>
                    <a:lstStyle/>
                    <a:p>
                      <a:r>
                        <a:rPr lang="en-US" sz="1500" b="1" dirty="0">
                          <a:solidFill>
                            <a:srgbClr val="C00000"/>
                          </a:solidFill>
                        </a:rPr>
                        <a:t>County Chair</a:t>
                      </a:r>
                      <a:r>
                        <a:rPr lang="en-US" sz="1500" b="1" dirty="0"/>
                        <a:t>, </a:t>
                      </a:r>
                      <a:r>
                        <a:rPr lang="en-US" sz="1500" dirty="0"/>
                        <a:t>with approval of</a:t>
                      </a:r>
                      <a:r>
                        <a:rPr lang="en-US" sz="1500" baseline="0" dirty="0"/>
                        <a:t> County Executive Committee (32.006)</a:t>
                      </a:r>
                      <a:endParaRPr lang="en-US" sz="1500" dirty="0"/>
                    </a:p>
                  </a:txBody>
                  <a:tcPr/>
                </a:tc>
                <a:extLst>
                  <a:ext uri="{0D108BD9-81ED-4DB2-BD59-A6C34878D82A}">
                    <a16:rowId xmlns:a16="http://schemas.microsoft.com/office/drawing/2014/main" val="10001"/>
                  </a:ext>
                </a:extLst>
              </a:tr>
              <a:tr h="353819">
                <a:tc>
                  <a:txBody>
                    <a:bodyPr/>
                    <a:lstStyle/>
                    <a:p>
                      <a:r>
                        <a:rPr lang="en-US" sz="1500" dirty="0"/>
                        <a:t>Election Clerks</a:t>
                      </a:r>
                    </a:p>
                  </a:txBody>
                  <a:tcPr/>
                </a:tc>
                <a:tc>
                  <a:txBody>
                    <a:bodyPr/>
                    <a:lstStyle/>
                    <a:p>
                      <a:r>
                        <a:rPr lang="en-US" sz="1500" dirty="0"/>
                        <a:t>Presiding Judge (32.003)</a:t>
                      </a:r>
                    </a:p>
                  </a:txBody>
                  <a:tcPr/>
                </a:tc>
                <a:extLst>
                  <a:ext uri="{0D108BD9-81ED-4DB2-BD59-A6C34878D82A}">
                    <a16:rowId xmlns:a16="http://schemas.microsoft.com/office/drawing/2014/main" val="10002"/>
                  </a:ext>
                </a:extLst>
              </a:tr>
              <a:tr h="557536">
                <a:tc>
                  <a:txBody>
                    <a:bodyPr/>
                    <a:lstStyle/>
                    <a:p>
                      <a:r>
                        <a:rPr lang="en-US" sz="1500" dirty="0"/>
                        <a:t>Early Voting Clerk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N/A</a:t>
                      </a:r>
                      <a:r>
                        <a:rPr lang="en-US" sz="1500" baseline="0" dirty="0"/>
                        <a:t> - </a:t>
                      </a:r>
                      <a:r>
                        <a:rPr lang="en-US" sz="1500" dirty="0" err="1"/>
                        <a:t>EVC</a:t>
                      </a:r>
                      <a:r>
                        <a:rPr lang="en-US" sz="1500" baseline="0" dirty="0"/>
                        <a:t> is County Clerk/Elections Administrator  (83.002)</a:t>
                      </a:r>
                      <a:endParaRPr lang="en-US" sz="1500" dirty="0"/>
                    </a:p>
                  </a:txBody>
                  <a:tcPr/>
                </a:tc>
                <a:extLst>
                  <a:ext uri="{0D108BD9-81ED-4DB2-BD59-A6C34878D82A}">
                    <a16:rowId xmlns:a16="http://schemas.microsoft.com/office/drawing/2014/main" val="10003"/>
                  </a:ext>
                </a:extLst>
              </a:tr>
              <a:tr h="557536">
                <a:tc>
                  <a:txBody>
                    <a:bodyPr/>
                    <a:lstStyle/>
                    <a:p>
                      <a:r>
                        <a:rPr lang="en-US" sz="1500" dirty="0"/>
                        <a:t>Deputy Early Voting Clerks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County</a:t>
                      </a:r>
                      <a:r>
                        <a:rPr lang="en-US" sz="1500" baseline="0" dirty="0">
                          <a:solidFill>
                            <a:schemeClr val="tx1"/>
                          </a:solidFill>
                        </a:rPr>
                        <a:t> Clerk/Elections Administrator (83.032)</a:t>
                      </a:r>
                      <a:endParaRPr lang="en-US" sz="1500" dirty="0">
                        <a:solidFill>
                          <a:schemeClr val="tx1"/>
                        </a:solidFill>
                      </a:endParaRPr>
                    </a:p>
                  </a:txBody>
                  <a:tcPr/>
                </a:tc>
                <a:extLst>
                  <a:ext uri="{0D108BD9-81ED-4DB2-BD59-A6C34878D82A}">
                    <a16:rowId xmlns:a16="http://schemas.microsoft.com/office/drawing/2014/main" val="10004"/>
                  </a:ext>
                </a:extLst>
              </a:tr>
              <a:tr h="557536">
                <a:tc>
                  <a:txBody>
                    <a:bodyPr/>
                    <a:lstStyle/>
                    <a:p>
                      <a:r>
                        <a:rPr lang="en-US" sz="1500" dirty="0"/>
                        <a:t>Early</a:t>
                      </a:r>
                      <a:r>
                        <a:rPr lang="en-US" sz="1500" baseline="0" dirty="0"/>
                        <a:t> Voting Ballot Board Judge</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County Chair, with approval of</a:t>
                      </a:r>
                      <a:r>
                        <a:rPr lang="en-US" sz="1500" baseline="0" dirty="0">
                          <a:solidFill>
                            <a:schemeClr val="tx1"/>
                          </a:solidFill>
                        </a:rPr>
                        <a:t> County Executive Committee (32.006 and 87.002(a))</a:t>
                      </a:r>
                      <a:endParaRPr lang="en-US" sz="1500" dirty="0">
                        <a:solidFill>
                          <a:schemeClr val="tx1"/>
                        </a:solidFill>
                      </a:endParaRPr>
                    </a:p>
                  </a:txBody>
                  <a:tcPr/>
                </a:tc>
                <a:extLst>
                  <a:ext uri="{0D108BD9-81ED-4DB2-BD59-A6C34878D82A}">
                    <a16:rowId xmlns:a16="http://schemas.microsoft.com/office/drawing/2014/main" val="10005"/>
                  </a:ext>
                </a:extLst>
              </a:tr>
              <a:tr h="353819">
                <a:tc>
                  <a:txBody>
                    <a:bodyPr/>
                    <a:lstStyle/>
                    <a:p>
                      <a:r>
                        <a:rPr lang="en-US" sz="1500" dirty="0"/>
                        <a:t>Early Voting Ballot Board</a:t>
                      </a:r>
                      <a:r>
                        <a:rPr lang="en-US" sz="1500" baseline="0" dirty="0"/>
                        <a:t> Member</a:t>
                      </a:r>
                      <a:endParaRPr lang="en-US" sz="1500" dirty="0"/>
                    </a:p>
                  </a:txBody>
                  <a:tcPr/>
                </a:tc>
                <a:tc>
                  <a:txBody>
                    <a:bodyPr/>
                    <a:lstStyle/>
                    <a:p>
                      <a:r>
                        <a:rPr lang="en-US" sz="1500" dirty="0">
                          <a:solidFill>
                            <a:schemeClr val="tx1"/>
                          </a:solidFill>
                        </a:rPr>
                        <a:t>Presiding Judge</a:t>
                      </a:r>
                      <a:r>
                        <a:rPr lang="en-US" sz="1500" baseline="0" dirty="0">
                          <a:solidFill>
                            <a:schemeClr val="tx1"/>
                          </a:solidFill>
                        </a:rPr>
                        <a:t> of Early Voting Ballot Board (87.002(a))</a:t>
                      </a:r>
                      <a:endParaRPr lang="en-US" sz="1500" dirty="0">
                        <a:solidFill>
                          <a:schemeClr val="tx1"/>
                        </a:solidFill>
                      </a:endParaRPr>
                    </a:p>
                  </a:txBody>
                  <a:tcPr/>
                </a:tc>
                <a:extLst>
                  <a:ext uri="{0D108BD9-81ED-4DB2-BD59-A6C34878D82A}">
                    <a16:rowId xmlns:a16="http://schemas.microsoft.com/office/drawing/2014/main" val="10006"/>
                  </a:ext>
                </a:extLst>
              </a:tr>
              <a:tr h="364860">
                <a:tc>
                  <a:txBody>
                    <a:bodyPr/>
                    <a:lstStyle/>
                    <a:p>
                      <a:r>
                        <a:rPr lang="en-US" sz="1500" dirty="0"/>
                        <a:t>Signature Verification</a:t>
                      </a:r>
                      <a:r>
                        <a:rPr lang="en-US" sz="1500" baseline="0" dirty="0"/>
                        <a:t> Committee Member</a:t>
                      </a:r>
                      <a:endParaRPr lang="en-US" sz="1500" dirty="0"/>
                    </a:p>
                  </a:txBody>
                  <a:tcPr/>
                </a:tc>
                <a:tc>
                  <a:txBody>
                    <a:bodyPr/>
                    <a:lstStyle/>
                    <a:p>
                      <a:r>
                        <a:rPr lang="en-US" sz="1500" b="1" dirty="0">
                          <a:solidFill>
                            <a:srgbClr val="C00000"/>
                          </a:solidFill>
                        </a:rPr>
                        <a:t>County Chair (87.027(b))</a:t>
                      </a:r>
                    </a:p>
                  </a:txBody>
                  <a:tcPr/>
                </a:tc>
                <a:extLst>
                  <a:ext uri="{0D108BD9-81ED-4DB2-BD59-A6C34878D82A}">
                    <a16:rowId xmlns:a16="http://schemas.microsoft.com/office/drawing/2014/main" val="10007"/>
                  </a:ext>
                </a:extLst>
              </a:tr>
              <a:tr h="322784">
                <a:tc>
                  <a:txBody>
                    <a:bodyPr/>
                    <a:lstStyle/>
                    <a:p>
                      <a:r>
                        <a:rPr lang="en-US" sz="1500" dirty="0"/>
                        <a:t>Central Counting Station Manager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Authority Establishing Central Count (127.002)</a:t>
                      </a:r>
                    </a:p>
                  </a:txBody>
                  <a:tcPr/>
                </a:tc>
                <a:extLst>
                  <a:ext uri="{0D108BD9-81ED-4DB2-BD59-A6C34878D82A}">
                    <a16:rowId xmlns:a16="http://schemas.microsoft.com/office/drawing/2014/main" val="10008"/>
                  </a:ext>
                </a:extLst>
              </a:tr>
              <a:tr h="322784">
                <a:tc>
                  <a:txBody>
                    <a:bodyPr/>
                    <a:lstStyle/>
                    <a:p>
                      <a:r>
                        <a:rPr lang="en-US" sz="1500" dirty="0"/>
                        <a:t>Tabulation Supervisor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Authority Establishing Central Count (127.003)</a:t>
                      </a:r>
                    </a:p>
                  </a:txBody>
                  <a:tcPr/>
                </a:tc>
                <a:extLst>
                  <a:ext uri="{0D108BD9-81ED-4DB2-BD59-A6C34878D82A}">
                    <a16:rowId xmlns:a16="http://schemas.microsoft.com/office/drawing/2014/main" val="10009"/>
                  </a:ext>
                </a:extLst>
              </a:tr>
              <a:tr h="557536">
                <a:tc>
                  <a:txBody>
                    <a:bodyPr/>
                    <a:lstStyle/>
                    <a:p>
                      <a:r>
                        <a:rPr lang="en-US" sz="1500" dirty="0"/>
                        <a:t>Assistants to the Tabulation Supervisor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Tabulation Supervisor, with approval of Authority Establishing</a:t>
                      </a:r>
                      <a:r>
                        <a:rPr lang="en-US" sz="1500" baseline="0" dirty="0">
                          <a:solidFill>
                            <a:schemeClr val="tx1"/>
                          </a:solidFill>
                        </a:rPr>
                        <a:t> Central Count (127.004)</a:t>
                      </a:r>
                      <a:endParaRPr lang="en-US" sz="1500" dirty="0">
                        <a:solidFill>
                          <a:schemeClr val="tx1"/>
                        </a:solidFill>
                      </a:endParaRPr>
                    </a:p>
                  </a:txBody>
                  <a:tcPr/>
                </a:tc>
                <a:extLst>
                  <a:ext uri="{0D108BD9-81ED-4DB2-BD59-A6C34878D82A}">
                    <a16:rowId xmlns:a16="http://schemas.microsoft.com/office/drawing/2014/main" val="10010"/>
                  </a:ext>
                </a:extLst>
              </a:tr>
              <a:tr h="557536">
                <a:tc>
                  <a:txBody>
                    <a:bodyPr/>
                    <a:lstStyle/>
                    <a:p>
                      <a:r>
                        <a:rPr lang="en-US" sz="1500" dirty="0"/>
                        <a:t>Presiding Judge</a:t>
                      </a:r>
                      <a:r>
                        <a:rPr lang="en-US" sz="1500" baseline="0" dirty="0"/>
                        <a:t> of Central Count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dirty="0">
                          <a:solidFill>
                            <a:srgbClr val="C00000"/>
                          </a:solidFill>
                        </a:rPr>
                        <a:t>County Chair, </a:t>
                      </a:r>
                      <a:r>
                        <a:rPr lang="en-US" sz="1500" dirty="0">
                          <a:solidFill>
                            <a:schemeClr val="tx1"/>
                          </a:solidFill>
                        </a:rPr>
                        <a:t>with approval of</a:t>
                      </a:r>
                      <a:r>
                        <a:rPr lang="en-US" sz="1500" baseline="0" dirty="0">
                          <a:solidFill>
                            <a:schemeClr val="tx1"/>
                          </a:solidFill>
                        </a:rPr>
                        <a:t> County Executive Committee (32.006 and 127.005(a))</a:t>
                      </a:r>
                      <a:endParaRPr lang="en-US" sz="1500" dirty="0">
                        <a:solidFill>
                          <a:schemeClr val="tx1"/>
                        </a:solidFill>
                      </a:endParaRPr>
                    </a:p>
                  </a:txBody>
                  <a:tcPr/>
                </a:tc>
                <a:extLst>
                  <a:ext uri="{0D108BD9-81ED-4DB2-BD59-A6C34878D82A}">
                    <a16:rowId xmlns:a16="http://schemas.microsoft.com/office/drawing/2014/main" val="10011"/>
                  </a:ext>
                </a:extLst>
              </a:tr>
              <a:tr h="557536">
                <a:tc>
                  <a:txBody>
                    <a:bodyPr/>
                    <a:lstStyle/>
                    <a:p>
                      <a:r>
                        <a:rPr lang="en-US" sz="1500" dirty="0"/>
                        <a:t>Clerk</a:t>
                      </a:r>
                      <a:r>
                        <a:rPr lang="en-US" sz="1500" baseline="0" dirty="0"/>
                        <a:t> of Central Counting Station</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Central</a:t>
                      </a:r>
                      <a:r>
                        <a:rPr lang="en-US" sz="1500" baseline="0" dirty="0"/>
                        <a:t> Counting Station Manager or Presiding Judge of Central Count (127.006)</a:t>
                      </a:r>
                      <a:endParaRPr lang="en-US" sz="1500" dirty="0"/>
                    </a:p>
                  </a:txBody>
                  <a:tcPr/>
                </a:tc>
                <a:extLst>
                  <a:ext uri="{0D108BD9-81ED-4DB2-BD59-A6C34878D82A}">
                    <a16:rowId xmlns:a16="http://schemas.microsoft.com/office/drawing/2014/main" val="10012"/>
                  </a:ext>
                </a:extLst>
              </a:tr>
            </a:tbl>
          </a:graphicData>
        </a:graphic>
      </p:graphicFrame>
      <p:sp>
        <p:nvSpPr>
          <p:cNvPr id="2" name="Title 1"/>
          <p:cNvSpPr>
            <a:spLocks noGrp="1"/>
          </p:cNvSpPr>
          <p:nvPr>
            <p:ph type="title"/>
          </p:nvPr>
        </p:nvSpPr>
        <p:spPr>
          <a:xfrm>
            <a:off x="152400" y="76200"/>
            <a:ext cx="8839200" cy="762000"/>
          </a:xfrm>
        </p:spPr>
        <p:txBody>
          <a:bodyPr/>
          <a:lstStyle/>
          <a:p>
            <a:r>
              <a:rPr lang="en-US" sz="4000" dirty="0"/>
              <a:t>Who Appoints for Primary Election?</a:t>
            </a:r>
          </a:p>
        </p:txBody>
      </p:sp>
    </p:spTree>
    <p:extLst>
      <p:ext uri="{BB962C8B-B14F-4D97-AF65-F5344CB8AC3E}">
        <p14:creationId xmlns:p14="http://schemas.microsoft.com/office/powerpoint/2010/main" val="2303439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298761452"/>
              </p:ext>
            </p:extLst>
          </p:nvPr>
        </p:nvGraphicFramePr>
        <p:xfrm>
          <a:off x="152400" y="1447800"/>
          <a:ext cx="8763000" cy="5307683"/>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99593">
                <a:tc>
                  <a:txBody>
                    <a:bodyPr/>
                    <a:lstStyle/>
                    <a:p>
                      <a:pPr algn="ctr"/>
                      <a:r>
                        <a:rPr lang="en-US" sz="1600" dirty="0"/>
                        <a:t>Position</a:t>
                      </a:r>
                    </a:p>
                  </a:txBody>
                  <a:tcPr/>
                </a:tc>
                <a:tc>
                  <a:txBody>
                    <a:bodyPr/>
                    <a:lstStyle/>
                    <a:p>
                      <a:pPr algn="ctr"/>
                      <a:r>
                        <a:rPr lang="en-US" sz="1600" dirty="0"/>
                        <a:t>Appointer</a:t>
                      </a:r>
                    </a:p>
                  </a:txBody>
                  <a:tcPr/>
                </a:tc>
                <a:extLst>
                  <a:ext uri="{0D108BD9-81ED-4DB2-BD59-A6C34878D82A}">
                    <a16:rowId xmlns:a16="http://schemas.microsoft.com/office/drawing/2014/main" val="10000"/>
                  </a:ext>
                </a:extLst>
              </a:tr>
              <a:tr h="591007">
                <a:tc>
                  <a:txBody>
                    <a:bodyPr/>
                    <a:lstStyle/>
                    <a:p>
                      <a:r>
                        <a:rPr lang="en-US" sz="1500" dirty="0"/>
                        <a:t>Election Judge</a:t>
                      </a:r>
                      <a:r>
                        <a:rPr lang="en-US" sz="1500" baseline="0" dirty="0"/>
                        <a:t> (Presiding and Alternate)</a:t>
                      </a:r>
                      <a:endParaRPr lang="en-US" sz="1500" dirty="0"/>
                    </a:p>
                  </a:txBody>
                  <a:tcPr/>
                </a:tc>
                <a:tc>
                  <a:txBody>
                    <a:bodyPr/>
                    <a:lstStyle/>
                    <a:p>
                      <a:r>
                        <a:rPr lang="en-US" sz="1500" dirty="0"/>
                        <a:t>County</a:t>
                      </a:r>
                      <a:r>
                        <a:rPr lang="en-US" sz="1500" baseline="0" dirty="0"/>
                        <a:t> Clerk via “List Procedure” (172.126)</a:t>
                      </a:r>
                    </a:p>
                    <a:p>
                      <a:r>
                        <a:rPr lang="en-US" sz="1500" baseline="0" dirty="0"/>
                        <a:t>Must have at least one co-judge from each party.</a:t>
                      </a:r>
                      <a:endParaRPr lang="en-US" sz="1500" dirty="0"/>
                    </a:p>
                  </a:txBody>
                  <a:tcPr/>
                </a:tc>
                <a:extLst>
                  <a:ext uri="{0D108BD9-81ED-4DB2-BD59-A6C34878D82A}">
                    <a16:rowId xmlns:a16="http://schemas.microsoft.com/office/drawing/2014/main" val="10001"/>
                  </a:ext>
                </a:extLst>
              </a:tr>
              <a:tr h="533400">
                <a:tc>
                  <a:txBody>
                    <a:bodyPr/>
                    <a:lstStyle/>
                    <a:p>
                      <a:r>
                        <a:rPr lang="en-US" sz="1500" dirty="0"/>
                        <a:t>Election Clerks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p>
                    <a:p>
                      <a:r>
                        <a:rPr lang="en-US" sz="1500" dirty="0"/>
                        <a:t>Must have at least one clerk</a:t>
                      </a:r>
                      <a:r>
                        <a:rPr lang="en-US" sz="1500" baseline="0" dirty="0"/>
                        <a:t> from each party. </a:t>
                      </a:r>
                      <a:endParaRPr lang="en-US" sz="1500" dirty="0"/>
                    </a:p>
                  </a:txBody>
                  <a:tcPr/>
                </a:tc>
                <a:extLst>
                  <a:ext uri="{0D108BD9-81ED-4DB2-BD59-A6C34878D82A}">
                    <a16:rowId xmlns:a16="http://schemas.microsoft.com/office/drawing/2014/main" val="10002"/>
                  </a:ext>
                </a:extLst>
              </a:tr>
              <a:tr h="381430">
                <a:tc>
                  <a:txBody>
                    <a:bodyPr/>
                    <a:lstStyle/>
                    <a:p>
                      <a:r>
                        <a:rPr lang="en-US" sz="1500" dirty="0"/>
                        <a:t>Early Voting Clerk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N/A</a:t>
                      </a:r>
                      <a:r>
                        <a:rPr lang="en-US" sz="1500" baseline="0" dirty="0"/>
                        <a:t> - </a:t>
                      </a:r>
                      <a:r>
                        <a:rPr lang="en-US" sz="1500" dirty="0" err="1"/>
                        <a:t>EVC</a:t>
                      </a:r>
                      <a:r>
                        <a:rPr lang="en-US" sz="1500" baseline="0" dirty="0"/>
                        <a:t> is County Clerk/Elections Administrator  (83.002)</a:t>
                      </a:r>
                      <a:endParaRPr lang="en-US" sz="1500" dirty="0"/>
                    </a:p>
                  </a:txBody>
                  <a:tcPr/>
                </a:tc>
                <a:extLst>
                  <a:ext uri="{0D108BD9-81ED-4DB2-BD59-A6C34878D82A}">
                    <a16:rowId xmlns:a16="http://schemas.microsoft.com/office/drawing/2014/main" val="10003"/>
                  </a:ext>
                </a:extLst>
              </a:tr>
              <a:tr h="381430">
                <a:tc>
                  <a:txBody>
                    <a:bodyPr/>
                    <a:lstStyle/>
                    <a:p>
                      <a:r>
                        <a:rPr lang="en-US" sz="1500" dirty="0"/>
                        <a:t>Deputy Early Voting Clerks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County</a:t>
                      </a:r>
                      <a:r>
                        <a:rPr lang="en-US" sz="1500" baseline="0" dirty="0">
                          <a:solidFill>
                            <a:schemeClr val="tx1"/>
                          </a:solidFill>
                        </a:rPr>
                        <a:t> Clerk/Elections Administrator (83.032)</a:t>
                      </a:r>
                      <a:endParaRPr lang="en-US" sz="1500" dirty="0">
                        <a:solidFill>
                          <a:schemeClr val="tx1"/>
                        </a:solidFill>
                      </a:endParaRPr>
                    </a:p>
                  </a:txBody>
                  <a:tcPr/>
                </a:tc>
                <a:extLst>
                  <a:ext uri="{0D108BD9-81ED-4DB2-BD59-A6C34878D82A}">
                    <a16:rowId xmlns:a16="http://schemas.microsoft.com/office/drawing/2014/main" val="10004"/>
                  </a:ext>
                </a:extLst>
              </a:tr>
              <a:tr h="381430">
                <a:tc>
                  <a:txBody>
                    <a:bodyPr/>
                    <a:lstStyle/>
                    <a:p>
                      <a:r>
                        <a:rPr lang="en-US" sz="1500" dirty="0"/>
                        <a:t>Early</a:t>
                      </a:r>
                      <a:r>
                        <a:rPr lang="en-US" sz="1500" baseline="0" dirty="0"/>
                        <a:t> Voting Ballot Board Judge</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solidFill>
                          <a:schemeClr val="tx1"/>
                        </a:solidFill>
                      </a:endParaRPr>
                    </a:p>
                  </a:txBody>
                  <a:tcPr/>
                </a:tc>
                <a:extLst>
                  <a:ext uri="{0D108BD9-81ED-4DB2-BD59-A6C34878D82A}">
                    <a16:rowId xmlns:a16="http://schemas.microsoft.com/office/drawing/2014/main" val="10005"/>
                  </a:ext>
                </a:extLst>
              </a:tr>
              <a:tr h="385951">
                <a:tc>
                  <a:txBody>
                    <a:bodyPr/>
                    <a:lstStyle/>
                    <a:p>
                      <a:r>
                        <a:rPr lang="en-US" sz="1500" dirty="0"/>
                        <a:t>Early Voting Ballot Board</a:t>
                      </a:r>
                      <a:r>
                        <a:rPr lang="en-US" sz="1500" baseline="0" dirty="0"/>
                        <a:t> Member</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solidFill>
                          <a:schemeClr val="tx1"/>
                        </a:solidFill>
                      </a:endParaRPr>
                    </a:p>
                  </a:txBody>
                  <a:tcPr/>
                </a:tc>
                <a:extLst>
                  <a:ext uri="{0D108BD9-81ED-4DB2-BD59-A6C34878D82A}">
                    <a16:rowId xmlns:a16="http://schemas.microsoft.com/office/drawing/2014/main" val="10006"/>
                  </a:ext>
                </a:extLst>
              </a:tr>
              <a:tr h="384700">
                <a:tc>
                  <a:txBody>
                    <a:bodyPr/>
                    <a:lstStyle/>
                    <a:p>
                      <a:r>
                        <a:rPr lang="en-US" sz="1500" dirty="0"/>
                        <a:t>Central Counting Station Manager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solidFill>
                          <a:schemeClr val="tx1"/>
                        </a:solidFill>
                      </a:endParaRPr>
                    </a:p>
                  </a:txBody>
                  <a:tcPr/>
                </a:tc>
                <a:extLst>
                  <a:ext uri="{0D108BD9-81ED-4DB2-BD59-A6C34878D82A}">
                    <a16:rowId xmlns:a16="http://schemas.microsoft.com/office/drawing/2014/main" val="10007"/>
                  </a:ext>
                </a:extLst>
              </a:tr>
              <a:tr h="384700">
                <a:tc>
                  <a:txBody>
                    <a:bodyPr/>
                    <a:lstStyle/>
                    <a:p>
                      <a:r>
                        <a:rPr lang="en-US" sz="1500" dirty="0"/>
                        <a:t>Tabulation Supervisor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solidFill>
                          <a:schemeClr val="tx1"/>
                        </a:solidFill>
                      </a:endParaRPr>
                    </a:p>
                  </a:txBody>
                  <a:tcPr/>
                </a:tc>
                <a:extLst>
                  <a:ext uri="{0D108BD9-81ED-4DB2-BD59-A6C34878D82A}">
                    <a16:rowId xmlns:a16="http://schemas.microsoft.com/office/drawing/2014/main" val="10008"/>
                  </a:ext>
                </a:extLst>
              </a:tr>
              <a:tr h="381430">
                <a:tc>
                  <a:txBody>
                    <a:bodyPr/>
                    <a:lstStyle/>
                    <a:p>
                      <a:r>
                        <a:rPr lang="en-US" sz="1500" dirty="0"/>
                        <a:t>Assistants to the Tabulation Supervisor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solidFill>
                          <a:schemeClr val="tx1"/>
                        </a:solidFill>
                      </a:endParaRPr>
                    </a:p>
                  </a:txBody>
                  <a:tcPr/>
                </a:tc>
                <a:extLst>
                  <a:ext uri="{0D108BD9-81ED-4DB2-BD59-A6C34878D82A}">
                    <a16:rowId xmlns:a16="http://schemas.microsoft.com/office/drawing/2014/main" val="10009"/>
                  </a:ext>
                </a:extLst>
              </a:tr>
              <a:tr h="433492">
                <a:tc>
                  <a:txBody>
                    <a:bodyPr/>
                    <a:lstStyle/>
                    <a:p>
                      <a:r>
                        <a:rPr lang="en-US" sz="1500" dirty="0"/>
                        <a:t>Presiding Judge</a:t>
                      </a:r>
                      <a:r>
                        <a:rPr lang="en-US" sz="1500" baseline="0" dirty="0"/>
                        <a:t> of Central Count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solidFill>
                          <a:schemeClr val="tx1"/>
                        </a:solidFill>
                      </a:endParaRPr>
                    </a:p>
                  </a:txBody>
                  <a:tcPr/>
                </a:tc>
                <a:extLst>
                  <a:ext uri="{0D108BD9-81ED-4DB2-BD59-A6C34878D82A}">
                    <a16:rowId xmlns:a16="http://schemas.microsoft.com/office/drawing/2014/main" val="10010"/>
                  </a:ext>
                </a:extLst>
              </a:tr>
              <a:tr h="653880">
                <a:tc>
                  <a:txBody>
                    <a:bodyPr/>
                    <a:lstStyle/>
                    <a:p>
                      <a:r>
                        <a:rPr lang="en-US" sz="1500" dirty="0"/>
                        <a:t>Clerk</a:t>
                      </a:r>
                      <a:r>
                        <a:rPr lang="en-US" sz="1500" baseline="0" dirty="0"/>
                        <a:t> of Central Counting Station</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County</a:t>
                      </a:r>
                      <a:r>
                        <a:rPr lang="en-US" sz="1500" baseline="0" dirty="0"/>
                        <a:t> Clerk via “List Procedure” (172.126)</a:t>
                      </a:r>
                      <a:endParaRPr lang="en-US" sz="15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a:p>
                  </a:txBody>
                  <a:tcPr/>
                </a:tc>
                <a:extLst>
                  <a:ext uri="{0D108BD9-81ED-4DB2-BD59-A6C34878D82A}">
                    <a16:rowId xmlns:a16="http://schemas.microsoft.com/office/drawing/2014/main" val="10011"/>
                  </a:ext>
                </a:extLst>
              </a:tr>
            </a:tbl>
          </a:graphicData>
        </a:graphic>
      </p:graphicFrame>
      <p:sp>
        <p:nvSpPr>
          <p:cNvPr id="2" name="Title 1"/>
          <p:cNvSpPr>
            <a:spLocks noGrp="1"/>
          </p:cNvSpPr>
          <p:nvPr>
            <p:ph type="title"/>
          </p:nvPr>
        </p:nvSpPr>
        <p:spPr>
          <a:xfrm>
            <a:off x="152400" y="76200"/>
            <a:ext cx="8839200" cy="990600"/>
          </a:xfrm>
        </p:spPr>
        <p:txBody>
          <a:bodyPr/>
          <a:lstStyle/>
          <a:p>
            <a:r>
              <a:rPr lang="en-US" sz="4000" dirty="0"/>
              <a:t>Who Appoints for Joint Primary?</a:t>
            </a:r>
          </a:p>
        </p:txBody>
      </p:sp>
    </p:spTree>
    <p:extLst>
      <p:ext uri="{BB962C8B-B14F-4D97-AF65-F5344CB8AC3E}">
        <p14:creationId xmlns:p14="http://schemas.microsoft.com/office/powerpoint/2010/main" val="1002614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2757495680"/>
              </p:ext>
            </p:extLst>
          </p:nvPr>
        </p:nvGraphicFramePr>
        <p:xfrm>
          <a:off x="228600" y="1143000"/>
          <a:ext cx="8686800" cy="555244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370840">
                <a:tc>
                  <a:txBody>
                    <a:bodyPr/>
                    <a:lstStyle/>
                    <a:p>
                      <a:pPr algn="ctr"/>
                      <a:r>
                        <a:rPr lang="en-US" dirty="0"/>
                        <a:t>Location</a:t>
                      </a:r>
                    </a:p>
                  </a:txBody>
                  <a:tcPr/>
                </a:tc>
                <a:tc>
                  <a:txBody>
                    <a:bodyPr/>
                    <a:lstStyle/>
                    <a:p>
                      <a:pPr algn="ctr"/>
                      <a:r>
                        <a:rPr lang="en-US" dirty="0"/>
                        <a:t>Number</a:t>
                      </a:r>
                    </a:p>
                  </a:txBody>
                  <a:tcPr/>
                </a:tc>
                <a:tc>
                  <a:txBody>
                    <a:bodyPr/>
                    <a:lstStyle/>
                    <a:p>
                      <a:pPr algn="ctr"/>
                      <a:r>
                        <a:rPr lang="en-US" dirty="0"/>
                        <a:t>Roles</a:t>
                      </a:r>
                    </a:p>
                  </a:txBody>
                  <a:tcPr/>
                </a:tc>
                <a:extLst>
                  <a:ext uri="{0D108BD9-81ED-4DB2-BD59-A6C34878D82A}">
                    <a16:rowId xmlns:a16="http://schemas.microsoft.com/office/drawing/2014/main" val="10000"/>
                  </a:ext>
                </a:extLst>
              </a:tr>
              <a:tr h="370840">
                <a:tc>
                  <a:txBody>
                    <a:bodyPr/>
                    <a:lstStyle/>
                    <a:p>
                      <a:r>
                        <a:rPr lang="en-US" sz="1550" dirty="0"/>
                        <a:t>Precinct</a:t>
                      </a:r>
                      <a:r>
                        <a:rPr lang="en-US" sz="1550" baseline="0" dirty="0"/>
                        <a:t> Polling Location</a:t>
                      </a:r>
                      <a:endParaRPr lang="en-US" sz="1550" dirty="0"/>
                    </a:p>
                  </a:txBody>
                  <a:tcPr/>
                </a:tc>
                <a:tc>
                  <a:txBody>
                    <a:bodyPr/>
                    <a:lstStyle/>
                    <a:p>
                      <a:r>
                        <a:rPr lang="en-US" sz="1550" dirty="0"/>
                        <a:t>-Minimum</a:t>
                      </a:r>
                      <a:r>
                        <a:rPr lang="en-US" sz="1550" baseline="0" dirty="0"/>
                        <a:t> of </a:t>
                      </a:r>
                      <a:r>
                        <a:rPr lang="en-US" sz="1550" dirty="0"/>
                        <a:t>3 per precinct</a:t>
                      </a:r>
                    </a:p>
                    <a:p>
                      <a:r>
                        <a:rPr lang="en-US" sz="1550" baseline="0" dirty="0"/>
                        <a:t>-Maximum # of clerks set by appointing authority (county chair)</a:t>
                      </a:r>
                    </a:p>
                  </a:txBody>
                  <a:tcPr/>
                </a:tc>
                <a:tc>
                  <a:txBody>
                    <a:bodyPr/>
                    <a:lstStyle/>
                    <a:p>
                      <a:r>
                        <a:rPr lang="en-US" sz="1550" dirty="0"/>
                        <a:t>-Presiding</a:t>
                      </a:r>
                      <a:r>
                        <a:rPr lang="en-US" sz="1550" baseline="0" dirty="0"/>
                        <a:t> Judge</a:t>
                      </a:r>
                    </a:p>
                    <a:p>
                      <a:r>
                        <a:rPr lang="en-US" sz="1550" baseline="0" dirty="0"/>
                        <a:t>-Alternate Judge/Clerk</a:t>
                      </a:r>
                    </a:p>
                    <a:p>
                      <a:r>
                        <a:rPr lang="en-US" sz="1550" baseline="0" dirty="0"/>
                        <a:t>-Election Clerks</a:t>
                      </a:r>
                      <a:endParaRPr lang="en-US" sz="1550" dirty="0"/>
                    </a:p>
                  </a:txBody>
                  <a:tcPr/>
                </a:tc>
                <a:extLst>
                  <a:ext uri="{0D108BD9-81ED-4DB2-BD59-A6C34878D82A}">
                    <a16:rowId xmlns:a16="http://schemas.microsoft.com/office/drawing/2014/main" val="10001"/>
                  </a:ext>
                </a:extLst>
              </a:tr>
              <a:tr h="370840">
                <a:tc>
                  <a:txBody>
                    <a:bodyPr/>
                    <a:lstStyle/>
                    <a:p>
                      <a:r>
                        <a:rPr lang="en-US" sz="1550" dirty="0"/>
                        <a:t>Early</a:t>
                      </a:r>
                      <a:r>
                        <a:rPr lang="en-US" sz="1550" baseline="0" dirty="0"/>
                        <a:t> Voting Personnel</a:t>
                      </a:r>
                      <a:endParaRPr lang="en-US" sz="1550" dirty="0"/>
                    </a:p>
                  </a:txBody>
                  <a:tcPr/>
                </a:tc>
                <a:tc>
                  <a:txBody>
                    <a:bodyPr/>
                    <a:lstStyle/>
                    <a:p>
                      <a:r>
                        <a:rPr lang="en-US" sz="1550" dirty="0"/>
                        <a:t>-Recommend</a:t>
                      </a:r>
                      <a:r>
                        <a:rPr lang="en-US" sz="1550" baseline="0" dirty="0"/>
                        <a:t> 2 per early voting location.</a:t>
                      </a:r>
                    </a:p>
                    <a:p>
                      <a:r>
                        <a:rPr lang="en-US" sz="1550" dirty="0"/>
                        <a:t>-No maximum - appoint # of deputies necessary to conduct early voting.</a:t>
                      </a:r>
                    </a:p>
                  </a:txBody>
                  <a:tcPr/>
                </a:tc>
                <a:tc>
                  <a:txBody>
                    <a:bodyPr/>
                    <a:lstStyle/>
                    <a:p>
                      <a:r>
                        <a:rPr lang="en-US" sz="1550" dirty="0"/>
                        <a:t>-Early Voting</a:t>
                      </a:r>
                      <a:r>
                        <a:rPr lang="en-US" sz="1550" baseline="0" dirty="0"/>
                        <a:t> Clerk</a:t>
                      </a:r>
                    </a:p>
                    <a:p>
                      <a:r>
                        <a:rPr lang="en-US" sz="1550" baseline="0" dirty="0"/>
                        <a:t>-Deputy Early Voting Clerk</a:t>
                      </a:r>
                    </a:p>
                  </a:txBody>
                  <a:tcPr/>
                </a:tc>
                <a:extLst>
                  <a:ext uri="{0D108BD9-81ED-4DB2-BD59-A6C34878D82A}">
                    <a16:rowId xmlns:a16="http://schemas.microsoft.com/office/drawing/2014/main" val="10002"/>
                  </a:ext>
                </a:extLst>
              </a:tr>
              <a:tr h="370840">
                <a:tc>
                  <a:txBody>
                    <a:bodyPr/>
                    <a:lstStyle/>
                    <a:p>
                      <a:r>
                        <a:rPr lang="en-US" sz="1550" dirty="0"/>
                        <a:t>Early</a:t>
                      </a:r>
                      <a:r>
                        <a:rPr lang="en-US" sz="1550" baseline="0" dirty="0"/>
                        <a:t> Voting Ballot Board</a:t>
                      </a:r>
                      <a:endParaRPr lang="en-US" sz="1550" dirty="0"/>
                    </a:p>
                  </a:txBody>
                  <a:tcPr/>
                </a:tc>
                <a:tc>
                  <a:txBody>
                    <a:bodyPr/>
                    <a:lstStyle/>
                    <a:p>
                      <a:r>
                        <a:rPr lang="en-US" sz="1550" dirty="0"/>
                        <a:t>-Minimum</a:t>
                      </a:r>
                      <a:r>
                        <a:rPr lang="en-US" sz="1550" baseline="0" dirty="0"/>
                        <a:t> of 3 – presiding judge and two other members.</a:t>
                      </a:r>
                    </a:p>
                    <a:p>
                      <a:r>
                        <a:rPr lang="en-US" sz="1550" dirty="0"/>
                        <a:t>-No maximum</a:t>
                      </a:r>
                      <a:r>
                        <a:rPr lang="en-US" sz="1550" baseline="0" dirty="0"/>
                        <a:t> – appoint # necessary for Board tasks. </a:t>
                      </a:r>
                      <a:endParaRPr lang="en-US" sz="1550" dirty="0"/>
                    </a:p>
                  </a:txBody>
                  <a:tcPr/>
                </a:tc>
                <a:tc>
                  <a:txBody>
                    <a:bodyPr/>
                    <a:lstStyle/>
                    <a:p>
                      <a:r>
                        <a:rPr lang="en-US" sz="1550" dirty="0"/>
                        <a:t>-Presiding Judge</a:t>
                      </a:r>
                    </a:p>
                    <a:p>
                      <a:r>
                        <a:rPr lang="en-US" sz="1550" dirty="0"/>
                        <a:t>-Early Voting Ballot Board Members</a:t>
                      </a:r>
                    </a:p>
                  </a:txBody>
                  <a:tcPr/>
                </a:tc>
                <a:extLst>
                  <a:ext uri="{0D108BD9-81ED-4DB2-BD59-A6C34878D82A}">
                    <a16:rowId xmlns:a16="http://schemas.microsoft.com/office/drawing/2014/main" val="10003"/>
                  </a:ext>
                </a:extLst>
              </a:tr>
              <a:tr h="370840">
                <a:tc>
                  <a:txBody>
                    <a:bodyPr/>
                    <a:lstStyle/>
                    <a:p>
                      <a:r>
                        <a:rPr lang="en-US" sz="1550" dirty="0"/>
                        <a:t>Signature Verification</a:t>
                      </a:r>
                      <a:r>
                        <a:rPr lang="en-US" sz="1550" baseline="0" dirty="0"/>
                        <a:t> Committee (If any)</a:t>
                      </a:r>
                      <a:endParaRPr lang="en-US" sz="1550" dirty="0"/>
                    </a:p>
                  </a:txBody>
                  <a:tcPr/>
                </a:tc>
                <a:tc>
                  <a:txBody>
                    <a:bodyPr/>
                    <a:lstStyle/>
                    <a:p>
                      <a:r>
                        <a:rPr lang="en-US" sz="1550" dirty="0"/>
                        <a:t>-Minimum</a:t>
                      </a:r>
                      <a:r>
                        <a:rPr lang="en-US" sz="1550" baseline="0" dirty="0"/>
                        <a:t> of 5 members.</a:t>
                      </a:r>
                    </a:p>
                    <a:p>
                      <a:r>
                        <a:rPr lang="en-US" sz="1550" baseline="0" dirty="0"/>
                        <a:t>-No maximum – appoint # necessary to conduct committee tasks.</a:t>
                      </a:r>
                      <a:endParaRPr lang="en-US" sz="1550" dirty="0"/>
                    </a:p>
                  </a:txBody>
                  <a:tcPr/>
                </a:tc>
                <a:tc>
                  <a:txBody>
                    <a:bodyPr/>
                    <a:lstStyle/>
                    <a:p>
                      <a:r>
                        <a:rPr lang="en-US" sz="1550" dirty="0"/>
                        <a:t>-Signature Verification Committee</a:t>
                      </a:r>
                      <a:r>
                        <a:rPr lang="en-US" sz="1550" baseline="0" dirty="0"/>
                        <a:t> Members</a:t>
                      </a:r>
                      <a:endParaRPr lang="en-US" sz="1550" dirty="0"/>
                    </a:p>
                  </a:txBody>
                  <a:tcPr/>
                </a:tc>
                <a:extLst>
                  <a:ext uri="{0D108BD9-81ED-4DB2-BD59-A6C34878D82A}">
                    <a16:rowId xmlns:a16="http://schemas.microsoft.com/office/drawing/2014/main" val="10004"/>
                  </a:ext>
                </a:extLst>
              </a:tr>
              <a:tr h="370840">
                <a:tc>
                  <a:txBody>
                    <a:bodyPr/>
                    <a:lstStyle/>
                    <a:p>
                      <a:r>
                        <a:rPr lang="en-US" sz="1550" dirty="0"/>
                        <a:t>Central Counting &amp; Central</a:t>
                      </a:r>
                      <a:r>
                        <a:rPr lang="en-US" sz="1550" baseline="0" dirty="0"/>
                        <a:t> Accumulation</a:t>
                      </a:r>
                      <a:r>
                        <a:rPr lang="en-US" sz="1550" dirty="0"/>
                        <a:t> Station</a:t>
                      </a:r>
                    </a:p>
                  </a:txBody>
                  <a:tcPr/>
                </a:tc>
                <a:tc>
                  <a:txBody>
                    <a:bodyPr/>
                    <a:lstStyle/>
                    <a:p>
                      <a:r>
                        <a:rPr lang="en-US" sz="1550" dirty="0"/>
                        <a:t>-Minimum</a:t>
                      </a:r>
                      <a:r>
                        <a:rPr lang="en-US" sz="1550" baseline="0" dirty="0"/>
                        <a:t> of 3: CCS manager, tabulation supervisor &amp; presiding judge.</a:t>
                      </a:r>
                    </a:p>
                    <a:p>
                      <a:r>
                        <a:rPr lang="en-US" sz="1550" baseline="0" dirty="0"/>
                        <a:t>-Minimum of 4 for elections in which alternate presiding judge appointed.</a:t>
                      </a:r>
                    </a:p>
                    <a:p>
                      <a:r>
                        <a:rPr lang="en-US" sz="1550" baseline="0" dirty="0"/>
                        <a:t>-No maximum – may appoint # of clerks and assistants to tabulation supervisor as necessary</a:t>
                      </a:r>
                      <a:endParaRPr lang="en-US" sz="1550" dirty="0"/>
                    </a:p>
                  </a:txBody>
                  <a:tcPr/>
                </a:tc>
                <a:tc>
                  <a:txBody>
                    <a:bodyPr/>
                    <a:lstStyle/>
                    <a:p>
                      <a:r>
                        <a:rPr lang="en-US" sz="1550" dirty="0"/>
                        <a:t>-Central Counting Station Manager</a:t>
                      </a:r>
                    </a:p>
                    <a:p>
                      <a:r>
                        <a:rPr lang="en-US" sz="1550" dirty="0"/>
                        <a:t>-Tabulation</a:t>
                      </a:r>
                      <a:r>
                        <a:rPr lang="en-US" sz="1550" baseline="0" dirty="0"/>
                        <a:t> Supervisor</a:t>
                      </a:r>
                    </a:p>
                    <a:p>
                      <a:r>
                        <a:rPr lang="en-US" sz="1550" baseline="0" dirty="0"/>
                        <a:t>-Assistants to Tabulation Supervision</a:t>
                      </a:r>
                    </a:p>
                    <a:p>
                      <a:r>
                        <a:rPr lang="en-US" sz="1550" baseline="0" dirty="0"/>
                        <a:t>-Presiding Judge</a:t>
                      </a:r>
                    </a:p>
                    <a:p>
                      <a:r>
                        <a:rPr lang="en-US" sz="1550" baseline="0" dirty="0"/>
                        <a:t>-Clerks</a:t>
                      </a:r>
                      <a:endParaRPr lang="en-US" sz="1550" dirty="0"/>
                    </a:p>
                  </a:txBody>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a:xfrm>
            <a:off x="457200" y="0"/>
            <a:ext cx="8229600" cy="914400"/>
          </a:xfrm>
        </p:spPr>
        <p:txBody>
          <a:bodyPr/>
          <a:lstStyle/>
          <a:p>
            <a:r>
              <a:rPr lang="en-US" dirty="0"/>
              <a:t>Number of Personnel</a:t>
            </a:r>
          </a:p>
        </p:txBody>
      </p:sp>
    </p:spTree>
    <p:extLst>
      <p:ext uri="{BB962C8B-B14F-4D97-AF65-F5344CB8AC3E}">
        <p14:creationId xmlns:p14="http://schemas.microsoft.com/office/powerpoint/2010/main" val="1239855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2337864"/>
              </p:ext>
            </p:extLst>
          </p:nvPr>
        </p:nvGraphicFramePr>
        <p:xfrm>
          <a:off x="381000" y="1066800"/>
          <a:ext cx="8305800" cy="4648200"/>
        </p:xfrm>
        <a:graphic>
          <a:graphicData uri="http://schemas.openxmlformats.org/drawingml/2006/table">
            <a:tbl>
              <a:tblPr firstRow="1" firstCol="1" bandRow="1">
                <a:tableStyleId>{5C22544A-7EE6-4342-B048-85BDC9FD1C3A}</a:tableStyleId>
              </a:tblPr>
              <a:tblGrid>
                <a:gridCol w="2768600">
                  <a:extLst>
                    <a:ext uri="{9D8B030D-6E8A-4147-A177-3AD203B41FA5}">
                      <a16:colId xmlns:a16="http://schemas.microsoft.com/office/drawing/2014/main" val="20000"/>
                    </a:ext>
                  </a:extLst>
                </a:gridCol>
                <a:gridCol w="27686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1009715">
                <a:tc gridSpan="3">
                  <a:txBody>
                    <a:bodyPr/>
                    <a:lstStyle/>
                    <a:p>
                      <a:pPr marL="0" marR="0" algn="ctr">
                        <a:lnSpc>
                          <a:spcPct val="115000"/>
                        </a:lnSpc>
                        <a:spcBef>
                          <a:spcPts val="0"/>
                        </a:spcBef>
                        <a:spcAft>
                          <a:spcPts val="0"/>
                        </a:spcAft>
                      </a:pPr>
                      <a:r>
                        <a:rPr lang="en-US" sz="1800" dirty="0">
                          <a:effectLst/>
                        </a:rPr>
                        <a:t>Number of Election Workers Per Voting Precinct (1 </a:t>
                      </a:r>
                      <a:r>
                        <a:rPr lang="en-US" sz="1800" dirty="0" err="1">
                          <a:effectLst/>
                        </a:rPr>
                        <a:t>T.A.C</a:t>
                      </a:r>
                      <a:r>
                        <a:rPr lang="en-US" sz="1800" dirty="0">
                          <a:effectLst/>
                        </a:rPr>
                        <a:t>.</a:t>
                      </a:r>
                      <a:r>
                        <a:rPr lang="en-US" sz="1800" baseline="0" dirty="0">
                          <a:effectLst/>
                        </a:rPr>
                        <a:t> 81.117)</a:t>
                      </a:r>
                      <a:endParaRPr lang="en-US" sz="1800" dirty="0">
                        <a:effectLst/>
                      </a:endParaRPr>
                    </a:p>
                    <a:p>
                      <a:pPr marL="0" marR="0" algn="ctr">
                        <a:lnSpc>
                          <a:spcPct val="115000"/>
                        </a:lnSpc>
                        <a:spcBef>
                          <a:spcPts val="0"/>
                        </a:spcBef>
                        <a:spcAft>
                          <a:spcPts val="0"/>
                        </a:spcAft>
                      </a:pPr>
                      <a:r>
                        <a:rPr lang="en-US" sz="1800" dirty="0">
                          <a:effectLst/>
                        </a:rPr>
                        <a:t>(Includes one judge and one alternate judge who serves as a clerk) </a:t>
                      </a:r>
                      <a:endParaRPr lang="en-US" sz="1800" dirty="0">
                        <a:effectLst/>
                        <a:latin typeface="Calibri"/>
                        <a:ea typeface="Calibri"/>
                        <a:cs typeface="Times New Roman"/>
                      </a:endParaRPr>
                    </a:p>
                  </a:txBody>
                  <a:tcPr marL="15240" marR="15240" marT="15240" marB="1524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09715">
                <a:tc>
                  <a:txBody>
                    <a:bodyPr/>
                    <a:lstStyle/>
                    <a:p>
                      <a:pPr marL="0" marR="0">
                        <a:lnSpc>
                          <a:spcPct val="115000"/>
                        </a:lnSpc>
                        <a:spcBef>
                          <a:spcPts val="0"/>
                        </a:spcBef>
                        <a:spcAft>
                          <a:spcPts val="0"/>
                        </a:spcAft>
                      </a:pPr>
                      <a:r>
                        <a:rPr lang="en-US" sz="2000" dirty="0">
                          <a:effectLst/>
                        </a:rPr>
                        <a:t>Estimated Turnout Per Polling Location</a:t>
                      </a:r>
                      <a:endParaRPr lang="en-US" sz="2000" dirty="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dirty="0">
                          <a:effectLst/>
                        </a:rPr>
                        <a:t>Paper Ballot/Optical Scan</a:t>
                      </a:r>
                    </a:p>
                    <a:p>
                      <a:pPr marL="0" marR="0" algn="ctr">
                        <a:lnSpc>
                          <a:spcPct val="115000"/>
                        </a:lnSpc>
                        <a:spcBef>
                          <a:spcPts val="0"/>
                        </a:spcBef>
                        <a:spcAft>
                          <a:spcPts val="0"/>
                        </a:spcAft>
                      </a:pPr>
                      <a:r>
                        <a:rPr lang="en-US" sz="2000" dirty="0">
                          <a:effectLst/>
                        </a:rPr>
                        <a:t>(primary voting method)</a:t>
                      </a:r>
                      <a:endParaRPr lang="en-US" sz="2000" dirty="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dirty="0">
                          <a:effectLst/>
                        </a:rPr>
                        <a:t>Electronic Voting System</a:t>
                      </a:r>
                    </a:p>
                    <a:p>
                      <a:pPr marL="0" marR="0" algn="ctr">
                        <a:lnSpc>
                          <a:spcPct val="115000"/>
                        </a:lnSpc>
                        <a:spcBef>
                          <a:spcPts val="0"/>
                        </a:spcBef>
                        <a:spcAft>
                          <a:spcPts val="0"/>
                        </a:spcAft>
                      </a:pPr>
                      <a:r>
                        <a:rPr lang="en-US" sz="2000" dirty="0">
                          <a:effectLst/>
                        </a:rPr>
                        <a:t>(primary voting method)</a:t>
                      </a:r>
                      <a:endParaRPr lang="en-US" sz="2000" dirty="0">
                        <a:effectLst/>
                        <a:latin typeface="Calibri"/>
                        <a:ea typeface="Calibri"/>
                        <a:cs typeface="Times New Roman"/>
                      </a:endParaRPr>
                    </a:p>
                  </a:txBody>
                  <a:tcPr marL="15240" marR="15240" marT="15240" marB="15240"/>
                </a:tc>
                <a:extLst>
                  <a:ext uri="{0D108BD9-81ED-4DB2-BD59-A6C34878D82A}">
                    <a16:rowId xmlns:a16="http://schemas.microsoft.com/office/drawing/2014/main" val="10001"/>
                  </a:ext>
                </a:extLst>
              </a:tr>
              <a:tr h="525754">
                <a:tc>
                  <a:txBody>
                    <a:bodyPr/>
                    <a:lstStyle/>
                    <a:p>
                      <a:pPr marL="0" marR="0">
                        <a:lnSpc>
                          <a:spcPct val="115000"/>
                        </a:lnSpc>
                        <a:spcBef>
                          <a:spcPts val="0"/>
                        </a:spcBef>
                        <a:spcAft>
                          <a:spcPts val="0"/>
                        </a:spcAft>
                      </a:pPr>
                      <a:r>
                        <a:rPr lang="en-US" sz="2000">
                          <a:effectLst/>
                        </a:rPr>
                        <a:t>200 or fewer</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3</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3</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2"/>
                  </a:ext>
                </a:extLst>
              </a:tr>
              <a:tr h="525754">
                <a:tc>
                  <a:txBody>
                    <a:bodyPr/>
                    <a:lstStyle/>
                    <a:p>
                      <a:pPr marL="0" marR="0">
                        <a:lnSpc>
                          <a:spcPct val="115000"/>
                        </a:lnSpc>
                        <a:spcBef>
                          <a:spcPts val="0"/>
                        </a:spcBef>
                        <a:spcAft>
                          <a:spcPts val="0"/>
                        </a:spcAft>
                      </a:pPr>
                      <a:r>
                        <a:rPr lang="en-US" sz="2000">
                          <a:effectLst/>
                        </a:rPr>
                        <a:t>201 - 400</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5</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4</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3"/>
                  </a:ext>
                </a:extLst>
              </a:tr>
              <a:tr h="525754">
                <a:tc>
                  <a:txBody>
                    <a:bodyPr/>
                    <a:lstStyle/>
                    <a:p>
                      <a:pPr marL="0" marR="0">
                        <a:lnSpc>
                          <a:spcPct val="115000"/>
                        </a:lnSpc>
                        <a:spcBef>
                          <a:spcPts val="0"/>
                        </a:spcBef>
                        <a:spcAft>
                          <a:spcPts val="0"/>
                        </a:spcAft>
                      </a:pPr>
                      <a:r>
                        <a:rPr lang="en-US" sz="2000">
                          <a:effectLst/>
                        </a:rPr>
                        <a:t>401 - 700</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6</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5</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4"/>
                  </a:ext>
                </a:extLst>
              </a:tr>
              <a:tr h="525754">
                <a:tc>
                  <a:txBody>
                    <a:bodyPr/>
                    <a:lstStyle/>
                    <a:p>
                      <a:pPr marL="0" marR="0">
                        <a:lnSpc>
                          <a:spcPct val="115000"/>
                        </a:lnSpc>
                        <a:spcBef>
                          <a:spcPts val="0"/>
                        </a:spcBef>
                        <a:spcAft>
                          <a:spcPts val="0"/>
                        </a:spcAft>
                      </a:pPr>
                      <a:r>
                        <a:rPr lang="en-US" sz="2000">
                          <a:effectLst/>
                        </a:rPr>
                        <a:t>701 - 1,100</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8</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6</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5"/>
                  </a:ext>
                </a:extLst>
              </a:tr>
              <a:tr h="525754">
                <a:tc>
                  <a:txBody>
                    <a:bodyPr/>
                    <a:lstStyle/>
                    <a:p>
                      <a:pPr marL="0" marR="0">
                        <a:lnSpc>
                          <a:spcPct val="115000"/>
                        </a:lnSpc>
                        <a:spcBef>
                          <a:spcPts val="0"/>
                        </a:spcBef>
                        <a:spcAft>
                          <a:spcPts val="0"/>
                        </a:spcAft>
                      </a:pPr>
                      <a:r>
                        <a:rPr lang="en-US" sz="2000">
                          <a:effectLst/>
                        </a:rPr>
                        <a:t>1,101 or more</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dirty="0">
                          <a:effectLst/>
                        </a:rPr>
                        <a:t>12</a:t>
                      </a:r>
                      <a:endParaRPr lang="en-US" sz="2000" dirty="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dirty="0">
                          <a:effectLst/>
                        </a:rPr>
                        <a:t>8</a:t>
                      </a:r>
                      <a:endParaRPr lang="en-US" sz="2000" dirty="0">
                        <a:effectLst/>
                        <a:latin typeface="Calibri"/>
                        <a:ea typeface="Calibri"/>
                        <a:cs typeface="Times New Roman"/>
                      </a:endParaRPr>
                    </a:p>
                  </a:txBody>
                  <a:tcPr marL="15240" marR="15240" marT="15240" marB="15240"/>
                </a:tc>
                <a:extLst>
                  <a:ext uri="{0D108BD9-81ED-4DB2-BD59-A6C34878D82A}">
                    <a16:rowId xmlns:a16="http://schemas.microsoft.com/office/drawing/2014/main" val="10006"/>
                  </a:ext>
                </a:extLst>
              </a:tr>
            </a:tbl>
          </a:graphicData>
        </a:graphic>
      </p:graphicFrame>
      <p:sp>
        <p:nvSpPr>
          <p:cNvPr id="2" name="Title 1"/>
          <p:cNvSpPr>
            <a:spLocks noGrp="1"/>
          </p:cNvSpPr>
          <p:nvPr>
            <p:ph type="title"/>
          </p:nvPr>
        </p:nvSpPr>
        <p:spPr>
          <a:xfrm>
            <a:off x="457200" y="76200"/>
            <a:ext cx="8229600" cy="1143000"/>
          </a:xfrm>
        </p:spPr>
        <p:txBody>
          <a:bodyPr/>
          <a:lstStyle/>
          <a:p>
            <a:r>
              <a:rPr lang="en-US" dirty="0"/>
              <a:t>Number of Workers Per Precinct</a:t>
            </a:r>
          </a:p>
        </p:txBody>
      </p:sp>
    </p:spTree>
    <p:extLst>
      <p:ext uri="{BB962C8B-B14F-4D97-AF65-F5344CB8AC3E}">
        <p14:creationId xmlns:p14="http://schemas.microsoft.com/office/powerpoint/2010/main" val="1842005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58104766"/>
              </p:ext>
            </p:extLst>
          </p:nvPr>
        </p:nvGraphicFramePr>
        <p:xfrm>
          <a:off x="533400" y="1371602"/>
          <a:ext cx="8153400" cy="4419596"/>
        </p:xfrm>
        <a:graphic>
          <a:graphicData uri="http://schemas.openxmlformats.org/drawingml/2006/table">
            <a:tbl>
              <a:tblPr firstRow="1" firstCol="1" bandRow="1">
                <a:tableStyleId>{5C22544A-7EE6-4342-B048-85BDC9FD1C3A}</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960058">
                <a:tc gridSpan="3">
                  <a:txBody>
                    <a:bodyPr/>
                    <a:lstStyle/>
                    <a:p>
                      <a:pPr marL="0" marR="0" algn="ctr">
                        <a:lnSpc>
                          <a:spcPct val="115000"/>
                        </a:lnSpc>
                        <a:spcBef>
                          <a:spcPts val="0"/>
                        </a:spcBef>
                        <a:spcAft>
                          <a:spcPts val="0"/>
                        </a:spcAft>
                      </a:pPr>
                      <a:r>
                        <a:rPr lang="en-US" sz="1800" dirty="0">
                          <a:effectLst/>
                        </a:rPr>
                        <a:t>Number of Election Workers Per Joint-Voting Precinct (1 </a:t>
                      </a:r>
                      <a:r>
                        <a:rPr lang="en-US" sz="1800" dirty="0" err="1">
                          <a:effectLst/>
                        </a:rPr>
                        <a:t>T.A.C</a:t>
                      </a:r>
                      <a:r>
                        <a:rPr lang="en-US" sz="1800" dirty="0">
                          <a:effectLst/>
                        </a:rPr>
                        <a:t>.</a:t>
                      </a:r>
                      <a:r>
                        <a:rPr lang="en-US" sz="1800" baseline="0" dirty="0">
                          <a:effectLst/>
                        </a:rPr>
                        <a:t> 81.149)</a:t>
                      </a:r>
                      <a:endParaRPr lang="en-US" sz="1800" dirty="0">
                        <a:effectLst/>
                      </a:endParaRPr>
                    </a:p>
                    <a:p>
                      <a:pPr marL="0" marR="0" algn="ctr">
                        <a:lnSpc>
                          <a:spcPct val="115000"/>
                        </a:lnSpc>
                        <a:spcBef>
                          <a:spcPts val="0"/>
                        </a:spcBef>
                        <a:spcAft>
                          <a:spcPts val="0"/>
                        </a:spcAft>
                      </a:pPr>
                      <a:r>
                        <a:rPr lang="en-US" sz="1800" dirty="0">
                          <a:effectLst/>
                        </a:rPr>
                        <a:t>(Includes two co-judges and two alternate judges who serve as a clerk) </a:t>
                      </a:r>
                      <a:endParaRPr lang="en-US" sz="1800" dirty="0">
                        <a:effectLst/>
                        <a:latin typeface="Calibri"/>
                        <a:ea typeface="Calibri"/>
                        <a:cs typeface="Times New Roman"/>
                      </a:endParaRPr>
                    </a:p>
                  </a:txBody>
                  <a:tcPr marL="15240" marR="15240" marT="15240" marB="1524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60058">
                <a:tc>
                  <a:txBody>
                    <a:bodyPr/>
                    <a:lstStyle/>
                    <a:p>
                      <a:pPr marL="0" marR="0">
                        <a:lnSpc>
                          <a:spcPct val="115000"/>
                        </a:lnSpc>
                        <a:spcBef>
                          <a:spcPts val="0"/>
                        </a:spcBef>
                        <a:spcAft>
                          <a:spcPts val="0"/>
                        </a:spcAft>
                      </a:pPr>
                      <a:r>
                        <a:rPr lang="en-US" sz="2000">
                          <a:effectLst/>
                        </a:rPr>
                        <a:t>Estimated Turnout Per Joint-Polling Location</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Paper Ballot/Optical Scan</a:t>
                      </a:r>
                    </a:p>
                    <a:p>
                      <a:pPr marL="0" marR="0" algn="ctr">
                        <a:lnSpc>
                          <a:spcPct val="115000"/>
                        </a:lnSpc>
                        <a:spcBef>
                          <a:spcPts val="0"/>
                        </a:spcBef>
                        <a:spcAft>
                          <a:spcPts val="0"/>
                        </a:spcAft>
                      </a:pPr>
                      <a:r>
                        <a:rPr lang="en-US" sz="2000">
                          <a:effectLst/>
                        </a:rPr>
                        <a:t>(primary voting method)</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Electronic Voting System</a:t>
                      </a:r>
                    </a:p>
                    <a:p>
                      <a:pPr marL="0" marR="0" algn="ctr">
                        <a:lnSpc>
                          <a:spcPct val="115000"/>
                        </a:lnSpc>
                        <a:spcBef>
                          <a:spcPts val="0"/>
                        </a:spcBef>
                        <a:spcAft>
                          <a:spcPts val="0"/>
                        </a:spcAft>
                      </a:pPr>
                      <a:r>
                        <a:rPr lang="en-US" sz="2000">
                          <a:effectLst/>
                        </a:rPr>
                        <a:t>(primary voting method)</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1"/>
                  </a:ext>
                </a:extLst>
              </a:tr>
              <a:tr h="499896">
                <a:tc>
                  <a:txBody>
                    <a:bodyPr/>
                    <a:lstStyle/>
                    <a:p>
                      <a:pPr marL="0" marR="0">
                        <a:lnSpc>
                          <a:spcPct val="115000"/>
                        </a:lnSpc>
                        <a:spcBef>
                          <a:spcPts val="0"/>
                        </a:spcBef>
                        <a:spcAft>
                          <a:spcPts val="0"/>
                        </a:spcAft>
                      </a:pPr>
                      <a:r>
                        <a:rPr lang="en-US" sz="2000">
                          <a:effectLst/>
                        </a:rPr>
                        <a:t>200 or fewer</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4</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4</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2"/>
                  </a:ext>
                </a:extLst>
              </a:tr>
              <a:tr h="499896">
                <a:tc>
                  <a:txBody>
                    <a:bodyPr/>
                    <a:lstStyle/>
                    <a:p>
                      <a:pPr marL="0" marR="0">
                        <a:lnSpc>
                          <a:spcPct val="115000"/>
                        </a:lnSpc>
                        <a:spcBef>
                          <a:spcPts val="0"/>
                        </a:spcBef>
                        <a:spcAft>
                          <a:spcPts val="0"/>
                        </a:spcAft>
                      </a:pPr>
                      <a:r>
                        <a:rPr lang="en-US" sz="2000">
                          <a:effectLst/>
                        </a:rPr>
                        <a:t>201 - 400</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6</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5</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3"/>
                  </a:ext>
                </a:extLst>
              </a:tr>
              <a:tr h="499896">
                <a:tc>
                  <a:txBody>
                    <a:bodyPr/>
                    <a:lstStyle/>
                    <a:p>
                      <a:pPr marL="0" marR="0">
                        <a:lnSpc>
                          <a:spcPct val="115000"/>
                        </a:lnSpc>
                        <a:spcBef>
                          <a:spcPts val="0"/>
                        </a:spcBef>
                        <a:spcAft>
                          <a:spcPts val="0"/>
                        </a:spcAft>
                      </a:pPr>
                      <a:r>
                        <a:rPr lang="en-US" sz="2000">
                          <a:effectLst/>
                        </a:rPr>
                        <a:t>401 - 700</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7</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6</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4"/>
                  </a:ext>
                </a:extLst>
              </a:tr>
              <a:tr h="499896">
                <a:tc>
                  <a:txBody>
                    <a:bodyPr/>
                    <a:lstStyle/>
                    <a:p>
                      <a:pPr marL="0" marR="0">
                        <a:lnSpc>
                          <a:spcPct val="115000"/>
                        </a:lnSpc>
                        <a:spcBef>
                          <a:spcPts val="0"/>
                        </a:spcBef>
                        <a:spcAft>
                          <a:spcPts val="0"/>
                        </a:spcAft>
                      </a:pPr>
                      <a:r>
                        <a:rPr lang="en-US" sz="2000">
                          <a:effectLst/>
                        </a:rPr>
                        <a:t>701 - 1,100</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9</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7</a:t>
                      </a:r>
                      <a:endParaRPr lang="en-US" sz="2000">
                        <a:effectLst/>
                        <a:latin typeface="Calibri"/>
                        <a:ea typeface="Calibri"/>
                        <a:cs typeface="Times New Roman"/>
                      </a:endParaRPr>
                    </a:p>
                  </a:txBody>
                  <a:tcPr marL="15240" marR="15240" marT="15240" marB="15240"/>
                </a:tc>
                <a:extLst>
                  <a:ext uri="{0D108BD9-81ED-4DB2-BD59-A6C34878D82A}">
                    <a16:rowId xmlns:a16="http://schemas.microsoft.com/office/drawing/2014/main" val="10005"/>
                  </a:ext>
                </a:extLst>
              </a:tr>
              <a:tr h="499896">
                <a:tc>
                  <a:txBody>
                    <a:bodyPr/>
                    <a:lstStyle/>
                    <a:p>
                      <a:pPr marL="0" marR="0">
                        <a:lnSpc>
                          <a:spcPct val="115000"/>
                        </a:lnSpc>
                        <a:spcBef>
                          <a:spcPts val="0"/>
                        </a:spcBef>
                        <a:spcAft>
                          <a:spcPts val="0"/>
                        </a:spcAft>
                      </a:pPr>
                      <a:r>
                        <a:rPr lang="en-US" sz="2000">
                          <a:effectLst/>
                        </a:rPr>
                        <a:t>1,101 or more</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a:effectLst/>
                        </a:rPr>
                        <a:t>13</a:t>
                      </a:r>
                      <a:endParaRPr lang="en-US" sz="2000">
                        <a:effectLst/>
                        <a:latin typeface="Calibri"/>
                        <a:ea typeface="Calibri"/>
                        <a:cs typeface="Times New Roman"/>
                      </a:endParaRPr>
                    </a:p>
                  </a:txBody>
                  <a:tcPr marL="15240" marR="15240" marT="15240" marB="15240"/>
                </a:tc>
                <a:tc>
                  <a:txBody>
                    <a:bodyPr/>
                    <a:lstStyle/>
                    <a:p>
                      <a:pPr marL="0" marR="0" algn="ctr">
                        <a:lnSpc>
                          <a:spcPct val="115000"/>
                        </a:lnSpc>
                        <a:spcBef>
                          <a:spcPts val="0"/>
                        </a:spcBef>
                        <a:spcAft>
                          <a:spcPts val="0"/>
                        </a:spcAft>
                      </a:pPr>
                      <a:r>
                        <a:rPr lang="en-US" sz="2000" dirty="0">
                          <a:effectLst/>
                        </a:rPr>
                        <a:t>9</a:t>
                      </a:r>
                      <a:endParaRPr lang="en-US" sz="2000" dirty="0">
                        <a:effectLst/>
                        <a:latin typeface="Calibri"/>
                        <a:ea typeface="Calibri"/>
                        <a:cs typeface="Times New Roman"/>
                      </a:endParaRPr>
                    </a:p>
                  </a:txBody>
                  <a:tcPr marL="15240" marR="15240" marT="15240" marB="15240"/>
                </a:tc>
                <a:extLst>
                  <a:ext uri="{0D108BD9-81ED-4DB2-BD59-A6C34878D82A}">
                    <a16:rowId xmlns:a16="http://schemas.microsoft.com/office/drawing/2014/main" val="10006"/>
                  </a:ext>
                </a:extLst>
              </a:tr>
            </a:tbl>
          </a:graphicData>
        </a:graphic>
      </p:graphicFrame>
      <p:sp>
        <p:nvSpPr>
          <p:cNvPr id="2" name="Title 1"/>
          <p:cNvSpPr>
            <a:spLocks noGrp="1"/>
          </p:cNvSpPr>
          <p:nvPr>
            <p:ph type="title"/>
          </p:nvPr>
        </p:nvSpPr>
        <p:spPr>
          <a:xfrm>
            <a:off x="228600" y="152400"/>
            <a:ext cx="8610600" cy="1143000"/>
          </a:xfrm>
        </p:spPr>
        <p:txBody>
          <a:bodyPr/>
          <a:lstStyle/>
          <a:p>
            <a:r>
              <a:rPr lang="en-US" dirty="0"/>
              <a:t>Number of Workers – Joint Primary</a:t>
            </a:r>
          </a:p>
        </p:txBody>
      </p:sp>
    </p:spTree>
    <p:extLst>
      <p:ext uri="{BB962C8B-B14F-4D97-AF65-F5344CB8AC3E}">
        <p14:creationId xmlns:p14="http://schemas.microsoft.com/office/powerpoint/2010/main" val="255426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8500005"/>
              </p:ext>
            </p:extLst>
          </p:nvPr>
        </p:nvGraphicFramePr>
        <p:xfrm>
          <a:off x="76200" y="914398"/>
          <a:ext cx="8953499" cy="5806442"/>
        </p:xfrm>
        <a:graphic>
          <a:graphicData uri="http://schemas.openxmlformats.org/drawingml/2006/table">
            <a:tbl>
              <a:tblPr firstRow="1" bandRow="1">
                <a:tableStyleId>{5C22544A-7EE6-4342-B048-85BDC9FD1C3A}</a:tableStyleId>
              </a:tblPr>
              <a:tblGrid>
                <a:gridCol w="1714499">
                  <a:extLst>
                    <a:ext uri="{9D8B030D-6E8A-4147-A177-3AD203B41FA5}">
                      <a16:colId xmlns:a16="http://schemas.microsoft.com/office/drawing/2014/main" val="20000"/>
                    </a:ext>
                  </a:extLst>
                </a:gridCol>
                <a:gridCol w="3625353">
                  <a:extLst>
                    <a:ext uri="{9D8B030D-6E8A-4147-A177-3AD203B41FA5}">
                      <a16:colId xmlns:a16="http://schemas.microsoft.com/office/drawing/2014/main" val="20001"/>
                    </a:ext>
                  </a:extLst>
                </a:gridCol>
                <a:gridCol w="3613647">
                  <a:extLst>
                    <a:ext uri="{9D8B030D-6E8A-4147-A177-3AD203B41FA5}">
                      <a16:colId xmlns:a16="http://schemas.microsoft.com/office/drawing/2014/main" val="20002"/>
                    </a:ext>
                  </a:extLst>
                </a:gridCol>
              </a:tblGrid>
              <a:tr h="301427">
                <a:tc>
                  <a:txBody>
                    <a:bodyPr/>
                    <a:lstStyle/>
                    <a:p>
                      <a:pPr algn="ctr"/>
                      <a:endParaRPr lang="en-US" sz="1300" dirty="0"/>
                    </a:p>
                  </a:txBody>
                  <a:tcPr/>
                </a:tc>
                <a:tc>
                  <a:txBody>
                    <a:bodyPr/>
                    <a:lstStyle/>
                    <a:p>
                      <a:pPr algn="ctr"/>
                      <a:r>
                        <a:rPr lang="en-US" sz="1300" dirty="0"/>
                        <a:t>Election Judge</a:t>
                      </a:r>
                    </a:p>
                  </a:txBody>
                  <a:tcPr/>
                </a:tc>
                <a:tc>
                  <a:txBody>
                    <a:bodyPr/>
                    <a:lstStyle/>
                    <a:p>
                      <a:pPr algn="ctr"/>
                      <a:r>
                        <a:rPr lang="en-US" sz="1300" dirty="0"/>
                        <a:t>Election Clerk</a:t>
                      </a:r>
                    </a:p>
                  </a:txBody>
                  <a:tcPr/>
                </a:tc>
                <a:extLst>
                  <a:ext uri="{0D108BD9-81ED-4DB2-BD59-A6C34878D82A}">
                    <a16:rowId xmlns:a16="http://schemas.microsoft.com/office/drawing/2014/main" val="10000"/>
                  </a:ext>
                </a:extLst>
              </a:tr>
              <a:tr h="713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Qualified</a:t>
                      </a:r>
                      <a:r>
                        <a:rPr lang="en-US" sz="1300" baseline="0" dirty="0"/>
                        <a:t> Voter of _________</a:t>
                      </a:r>
                      <a:endParaRPr lang="en-US" sz="1300" dirty="0"/>
                    </a:p>
                    <a:p>
                      <a:endParaRPr lang="en-US" sz="1300" dirty="0"/>
                    </a:p>
                  </a:txBody>
                  <a:tcPr marL="45720" marR="45720"/>
                </a:tc>
                <a:tc>
                  <a:txBody>
                    <a:bodyPr/>
                    <a:lstStyle/>
                    <a:p>
                      <a:pPr algn="just"/>
                      <a:r>
                        <a:rPr lang="en-US" sz="1300" dirty="0"/>
                        <a:t>Precinct</a:t>
                      </a:r>
                      <a:r>
                        <a:rPr lang="en-US" sz="1300" baseline="0" dirty="0"/>
                        <a:t> (If unable to find qualified voter of precinct, may use qualified voter of political subdivision → clerk requirements)</a:t>
                      </a:r>
                      <a:endParaRPr lang="en-US" sz="1300" dirty="0"/>
                    </a:p>
                  </a:txBody>
                  <a:tcPr marL="45720" marR="45720"/>
                </a:tc>
                <a:tc>
                  <a:txBody>
                    <a:bodyPr/>
                    <a:lstStyle/>
                    <a:p>
                      <a:pPr algn="just"/>
                      <a:r>
                        <a:rPr lang="en-US" sz="1300" dirty="0"/>
                        <a:t>Political Subdivision (County,</a:t>
                      </a:r>
                      <a:r>
                        <a:rPr lang="en-US" sz="1300" baseline="0" dirty="0"/>
                        <a:t> City, etc.)</a:t>
                      </a:r>
                      <a:endParaRPr lang="en-US" sz="1300" dirty="0"/>
                    </a:p>
                  </a:txBody>
                  <a:tcPr marL="45720" marR="45720"/>
                </a:tc>
                <a:extLst>
                  <a:ext uri="{0D108BD9-81ED-4DB2-BD59-A6C34878D82A}">
                    <a16:rowId xmlns:a16="http://schemas.microsoft.com/office/drawing/2014/main" val="10001"/>
                  </a:ext>
                </a:extLst>
              </a:tr>
              <a:tr h="713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Can be an employee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of political subdivision?</a:t>
                      </a:r>
                    </a:p>
                    <a:p>
                      <a:endParaRPr lang="en-US" sz="1300" dirty="0"/>
                    </a:p>
                  </a:txBody>
                  <a:tcPr marL="45720" marR="45720"/>
                </a:tc>
                <a:tc>
                  <a:txBody>
                    <a:bodyPr/>
                    <a:lstStyle/>
                    <a:p>
                      <a:pPr algn="just"/>
                      <a:r>
                        <a:rPr lang="en-US" sz="1300" b="1" dirty="0"/>
                        <a:t>Yes</a:t>
                      </a:r>
                      <a:r>
                        <a:rPr lang="en-US" sz="1300" dirty="0"/>
                        <a:t> – if there is no other legal</a:t>
                      </a:r>
                      <a:r>
                        <a:rPr lang="en-US" sz="1300" baseline="0" dirty="0"/>
                        <a:t> or practical conflict, e.g. employee of candidate.</a:t>
                      </a:r>
                      <a:endParaRPr lang="en-US" sz="1300" dirty="0"/>
                    </a:p>
                  </a:txBody>
                  <a:tcPr marL="45720" marR="4572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1" dirty="0"/>
                        <a:t>Yes</a:t>
                      </a:r>
                      <a:r>
                        <a:rPr lang="en-US" sz="1300" dirty="0"/>
                        <a:t> – if there is no other legal</a:t>
                      </a:r>
                      <a:r>
                        <a:rPr lang="en-US" sz="1300" baseline="0" dirty="0"/>
                        <a:t> or practical conflict, e.g. employee of candidate.</a:t>
                      </a:r>
                      <a:endParaRPr lang="en-US" sz="1300" dirty="0"/>
                    </a:p>
                    <a:p>
                      <a:pPr algn="just"/>
                      <a:endParaRPr lang="en-US" sz="1300" dirty="0"/>
                    </a:p>
                  </a:txBody>
                  <a:tcPr marL="45720" marR="45720"/>
                </a:tc>
                <a:extLst>
                  <a:ext uri="{0D108BD9-81ED-4DB2-BD59-A6C34878D82A}">
                    <a16:rowId xmlns:a16="http://schemas.microsoft.com/office/drawing/2014/main" val="10002"/>
                  </a:ext>
                </a:extLst>
              </a:tr>
              <a:tr h="713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Can be a candidate?</a:t>
                      </a:r>
                    </a:p>
                    <a:p>
                      <a:endParaRPr lang="en-US" sz="1300" dirty="0"/>
                    </a:p>
                  </a:txBody>
                  <a:tcPr marL="45720" marR="4572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1" dirty="0"/>
                        <a:t>No</a:t>
                      </a:r>
                      <a:r>
                        <a:rPr lang="en-US" sz="1300" dirty="0"/>
                        <a:t> – if candidate for a </a:t>
                      </a:r>
                      <a:r>
                        <a:rPr lang="en-US" sz="1300" i="1" dirty="0"/>
                        <a:t>contested</a:t>
                      </a:r>
                      <a:r>
                        <a:rPr lang="en-US" sz="1300" baseline="0" dirty="0"/>
                        <a:t> office in election held on that day → cannot serve in a precinct for which candidate appears on ballot.</a:t>
                      </a:r>
                      <a:endParaRPr lang="en-US" sz="1300" dirty="0"/>
                    </a:p>
                  </a:txBody>
                  <a:tcPr marL="45720" marR="4572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1" dirty="0"/>
                        <a:t>No</a:t>
                      </a:r>
                      <a:r>
                        <a:rPr lang="en-US" sz="1300" dirty="0"/>
                        <a:t> – if candidate for a </a:t>
                      </a:r>
                      <a:r>
                        <a:rPr lang="en-US" sz="1300" i="1" dirty="0"/>
                        <a:t>contested</a:t>
                      </a:r>
                      <a:r>
                        <a:rPr lang="en-US" sz="1300" baseline="0" dirty="0"/>
                        <a:t> office in election held on that day → cannot serve in a precinct for which candidate appears on ballot.</a:t>
                      </a:r>
                      <a:endParaRPr lang="en-US" sz="1300" dirty="0"/>
                    </a:p>
                  </a:txBody>
                  <a:tcPr marL="45720" marR="45720"/>
                </a:tc>
                <a:extLst>
                  <a:ext uri="{0D108BD9-81ED-4DB2-BD59-A6C34878D82A}">
                    <a16:rowId xmlns:a16="http://schemas.microsoft.com/office/drawing/2014/main" val="10003"/>
                  </a:ext>
                </a:extLst>
              </a:tr>
              <a:tr h="920146">
                <a:tc>
                  <a:txBody>
                    <a:bodyPr/>
                    <a:lstStyle/>
                    <a:p>
                      <a:r>
                        <a:rPr lang="en-US" sz="1300" baseline="0" dirty="0"/>
                        <a:t>Can be a relative of </a:t>
                      </a:r>
                    </a:p>
                    <a:p>
                      <a:r>
                        <a:rPr lang="en-US" sz="1300" baseline="0" dirty="0"/>
                        <a:t>candidate?</a:t>
                      </a:r>
                      <a:endParaRPr lang="en-US" sz="1300" dirty="0"/>
                    </a:p>
                    <a:p>
                      <a:endParaRPr lang="en-US" sz="1300" dirty="0"/>
                    </a:p>
                  </a:txBody>
                  <a:tcPr marL="45720" marR="45720"/>
                </a:tc>
                <a:tc>
                  <a:txBody>
                    <a:bodyPr/>
                    <a:lstStyle/>
                    <a:p>
                      <a:pPr algn="just"/>
                      <a:r>
                        <a:rPr lang="en-US" sz="1300" b="1" dirty="0"/>
                        <a:t>No</a:t>
                      </a:r>
                      <a:r>
                        <a:rPr lang="en-US" sz="1300" dirty="0"/>
                        <a:t> – if</a:t>
                      </a:r>
                      <a:r>
                        <a:rPr lang="en-US" sz="1300" baseline="0" dirty="0"/>
                        <a:t> related within the second degree of consanguinity or affinity to an</a:t>
                      </a:r>
                      <a:r>
                        <a:rPr lang="en-US" sz="1300" i="1" baseline="0" dirty="0"/>
                        <a:t> opposed</a:t>
                      </a:r>
                      <a:r>
                        <a:rPr lang="en-US" sz="1300" baseline="0" dirty="0"/>
                        <a:t> candidate → cannot serve in a precinct for which candidate appears on ballot.</a:t>
                      </a:r>
                      <a:endParaRPr lang="en-US" sz="1300" dirty="0"/>
                    </a:p>
                  </a:txBody>
                  <a:tcPr marL="45720" marR="4572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1" dirty="0"/>
                        <a:t>No</a:t>
                      </a:r>
                      <a:r>
                        <a:rPr lang="en-US" sz="1300" dirty="0"/>
                        <a:t> – if</a:t>
                      </a:r>
                      <a:r>
                        <a:rPr lang="en-US" sz="1300" baseline="0" dirty="0"/>
                        <a:t> related within the second degree of consanguinity or affinity to an</a:t>
                      </a:r>
                      <a:r>
                        <a:rPr lang="en-US" sz="1300" i="1" baseline="0" dirty="0"/>
                        <a:t> opposed</a:t>
                      </a:r>
                      <a:r>
                        <a:rPr lang="en-US" sz="1300" baseline="0" dirty="0"/>
                        <a:t> candidate → cannot serve in a precinct for which candidate appears on ballot.</a:t>
                      </a:r>
                      <a:endParaRPr lang="en-US" sz="1300" dirty="0"/>
                    </a:p>
                  </a:txBody>
                  <a:tcPr marL="45720" marR="45720"/>
                </a:tc>
                <a:extLst>
                  <a:ext uri="{0D108BD9-81ED-4DB2-BD59-A6C34878D82A}">
                    <a16:rowId xmlns:a16="http://schemas.microsoft.com/office/drawing/2014/main" val="10004"/>
                  </a:ext>
                </a:extLst>
              </a:tr>
              <a:tr h="713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Can be an employee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of candidate?</a:t>
                      </a:r>
                    </a:p>
                    <a:p>
                      <a:endParaRPr lang="en-US" sz="1300" dirty="0"/>
                    </a:p>
                  </a:txBody>
                  <a:tcPr marL="45720" marR="45720"/>
                </a:tc>
                <a:tc>
                  <a:txBody>
                    <a:bodyPr/>
                    <a:lstStyle/>
                    <a:p>
                      <a:pPr algn="just"/>
                      <a:r>
                        <a:rPr lang="en-US" sz="1300" b="1" dirty="0"/>
                        <a:t>No</a:t>
                      </a:r>
                      <a:r>
                        <a:rPr lang="en-US" sz="1300" dirty="0"/>
                        <a:t> – if candidate</a:t>
                      </a:r>
                      <a:r>
                        <a:rPr lang="en-US" sz="1300" baseline="0" dirty="0"/>
                        <a:t> is </a:t>
                      </a:r>
                      <a:r>
                        <a:rPr lang="en-US" sz="1300" i="1" baseline="0" dirty="0"/>
                        <a:t>opposed</a:t>
                      </a:r>
                      <a:r>
                        <a:rPr lang="en-US" sz="1300" baseline="0" dirty="0"/>
                        <a:t>  and employer of judge  → cannot serve in a precinct for which candidate appears on ballot.</a:t>
                      </a:r>
                      <a:endParaRPr lang="en-US" sz="1300" dirty="0"/>
                    </a:p>
                  </a:txBody>
                  <a:tcPr marL="45720" marR="4572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1" dirty="0"/>
                        <a:t>No</a:t>
                      </a:r>
                      <a:r>
                        <a:rPr lang="en-US" sz="1300" dirty="0"/>
                        <a:t> – if candidate</a:t>
                      </a:r>
                      <a:r>
                        <a:rPr lang="en-US" sz="1300" baseline="0" dirty="0"/>
                        <a:t> is </a:t>
                      </a:r>
                      <a:r>
                        <a:rPr lang="en-US" sz="1300" i="1" baseline="0" dirty="0"/>
                        <a:t>opposed</a:t>
                      </a:r>
                      <a:r>
                        <a:rPr lang="en-US" sz="1300" baseline="0" dirty="0"/>
                        <a:t>  and employer of clerk  → cannot serve in a precinct for which candidate appears on ballot.</a:t>
                      </a:r>
                      <a:endParaRPr lang="en-US" sz="1300" dirty="0"/>
                    </a:p>
                  </a:txBody>
                  <a:tcPr marL="45720" marR="45720"/>
                </a:tc>
                <a:extLst>
                  <a:ext uri="{0D108BD9-81ED-4DB2-BD59-A6C34878D82A}">
                    <a16:rowId xmlns:a16="http://schemas.microsoft.com/office/drawing/2014/main" val="10005"/>
                  </a:ext>
                </a:extLst>
              </a:tr>
              <a:tr h="507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Can be employee</a:t>
                      </a:r>
                      <a:r>
                        <a:rPr lang="en-US" sz="1300"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baseline="0" dirty="0"/>
                        <a:t>of campaign?</a:t>
                      </a:r>
                      <a:endParaRPr lang="en-US" sz="1300" dirty="0"/>
                    </a:p>
                  </a:txBody>
                  <a:tcPr marL="45720" marR="45720"/>
                </a:tc>
                <a:tc>
                  <a:txBody>
                    <a:bodyPr/>
                    <a:lstStyle/>
                    <a:p>
                      <a:pPr algn="just"/>
                      <a:r>
                        <a:rPr lang="en-US" sz="1300" b="1" dirty="0"/>
                        <a:t>No</a:t>
                      </a:r>
                      <a:r>
                        <a:rPr lang="en-US" sz="1300" b="1" baseline="0" dirty="0"/>
                        <a:t> </a:t>
                      </a:r>
                      <a:r>
                        <a:rPr lang="en-US" sz="1300" baseline="0" dirty="0"/>
                        <a:t>– if campaign manager or treasurer.</a:t>
                      </a:r>
                    </a:p>
                    <a:p>
                      <a:pPr algn="just"/>
                      <a:r>
                        <a:rPr lang="en-US" sz="1300" b="1" baseline="0" dirty="0"/>
                        <a:t>Unadvisable</a:t>
                      </a:r>
                      <a:r>
                        <a:rPr lang="en-US" sz="1300" baseline="0" dirty="0"/>
                        <a:t> – If serving other role within campaign.</a:t>
                      </a:r>
                      <a:endParaRPr lang="en-US" sz="1300" dirty="0"/>
                    </a:p>
                  </a:txBody>
                  <a:tcPr marL="45720" marR="45720"/>
                </a:tc>
                <a:tc>
                  <a:txBody>
                    <a:bodyPr/>
                    <a:lstStyle/>
                    <a:p>
                      <a:pPr algn="just"/>
                      <a:r>
                        <a:rPr lang="en-US" sz="1300" b="1" dirty="0"/>
                        <a:t>No</a:t>
                      </a:r>
                      <a:r>
                        <a:rPr lang="en-US" sz="1300" b="1" baseline="0" dirty="0"/>
                        <a:t> </a:t>
                      </a:r>
                      <a:r>
                        <a:rPr lang="en-US" sz="1300" baseline="0" dirty="0"/>
                        <a:t>– if campaign manager or treasurer.</a:t>
                      </a:r>
                    </a:p>
                    <a:p>
                      <a:pPr algn="just"/>
                      <a:r>
                        <a:rPr lang="en-US" sz="1300" b="1" baseline="0" dirty="0"/>
                        <a:t>Unadvisable</a:t>
                      </a:r>
                      <a:r>
                        <a:rPr lang="en-US" sz="1300" baseline="0" dirty="0"/>
                        <a:t> – If serving other role within campaign.</a:t>
                      </a:r>
                      <a:endParaRPr lang="en-US" sz="1300" dirty="0"/>
                    </a:p>
                  </a:txBody>
                  <a:tcPr marL="45720" marR="45720"/>
                </a:tc>
                <a:extLst>
                  <a:ext uri="{0D108BD9-81ED-4DB2-BD59-A6C34878D82A}">
                    <a16:rowId xmlns:a16="http://schemas.microsoft.com/office/drawing/2014/main" val="10006"/>
                  </a:ext>
                </a:extLst>
              </a:tr>
              <a:tr h="713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Can be an public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officeholder?</a:t>
                      </a:r>
                    </a:p>
                    <a:p>
                      <a:endParaRPr lang="en-US" sz="1300" dirty="0"/>
                    </a:p>
                  </a:txBody>
                  <a:tcPr marL="45720" marR="45720"/>
                </a:tc>
                <a:tc>
                  <a:txBody>
                    <a:bodyPr/>
                    <a:lstStyle/>
                    <a:p>
                      <a:pPr algn="just"/>
                      <a:r>
                        <a:rPr lang="en-US" sz="1300" b="1" dirty="0"/>
                        <a:t>No</a:t>
                      </a:r>
                      <a:r>
                        <a:rPr lang="en-US" sz="1300" dirty="0"/>
                        <a:t> – if they hold elective public office.</a:t>
                      </a:r>
                    </a:p>
                  </a:txBody>
                  <a:tcPr marL="45720" marR="4572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1" dirty="0"/>
                        <a:t>No</a:t>
                      </a:r>
                      <a:r>
                        <a:rPr lang="en-US" sz="1300" dirty="0"/>
                        <a:t> – if they hold elective public office.</a:t>
                      </a:r>
                    </a:p>
                  </a:txBody>
                  <a:tcPr marL="45720" marR="45720"/>
                </a:tc>
                <a:extLst>
                  <a:ext uri="{0D108BD9-81ED-4DB2-BD59-A6C34878D82A}">
                    <a16:rowId xmlns:a16="http://schemas.microsoft.com/office/drawing/2014/main" val="10007"/>
                  </a:ext>
                </a:extLst>
              </a:tr>
              <a:tr h="507667">
                <a:tc>
                  <a:txBody>
                    <a:bodyPr/>
                    <a:lstStyle/>
                    <a:p>
                      <a:r>
                        <a:rPr lang="en-US" sz="1300" dirty="0"/>
                        <a:t>Can be convicted</a:t>
                      </a:r>
                      <a:r>
                        <a:rPr lang="en-US" sz="1300" baseline="0" dirty="0"/>
                        <a:t> of </a:t>
                      </a:r>
                    </a:p>
                    <a:p>
                      <a:r>
                        <a:rPr lang="en-US" sz="1300" baseline="0" dirty="0"/>
                        <a:t>election offense?</a:t>
                      </a:r>
                      <a:endParaRPr lang="en-US" sz="1300" dirty="0"/>
                    </a:p>
                  </a:txBody>
                  <a:tcPr marL="45720" marR="45720"/>
                </a:tc>
                <a:tc>
                  <a:txBody>
                    <a:bodyPr/>
                    <a:lstStyle/>
                    <a:p>
                      <a:pPr algn="just"/>
                      <a:r>
                        <a:rPr lang="en-US" sz="1300" b="1" dirty="0"/>
                        <a:t>No</a:t>
                      </a:r>
                      <a:r>
                        <a:rPr lang="en-US" sz="1300" dirty="0"/>
                        <a:t> – if finally convicted of election related offense.</a:t>
                      </a:r>
                    </a:p>
                  </a:txBody>
                  <a:tcPr marL="45720" marR="4572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1" dirty="0"/>
                        <a:t>No</a:t>
                      </a:r>
                      <a:r>
                        <a:rPr lang="en-US" sz="1300" dirty="0"/>
                        <a:t> – if finally convicted of election related offense.</a:t>
                      </a:r>
                    </a:p>
                  </a:txBody>
                  <a:tcPr marL="45720" marR="45720"/>
                </a:tc>
                <a:extLst>
                  <a:ext uri="{0D108BD9-81ED-4DB2-BD59-A6C34878D82A}">
                    <a16:rowId xmlns:a16="http://schemas.microsoft.com/office/drawing/2014/main" val="10008"/>
                  </a:ext>
                </a:extLst>
              </a:tr>
            </a:tbl>
          </a:graphicData>
        </a:graphic>
      </p:graphicFrame>
      <p:sp>
        <p:nvSpPr>
          <p:cNvPr id="2" name="Title 1"/>
          <p:cNvSpPr>
            <a:spLocks noGrp="1"/>
          </p:cNvSpPr>
          <p:nvPr>
            <p:ph type="title"/>
          </p:nvPr>
        </p:nvSpPr>
        <p:spPr>
          <a:xfrm>
            <a:off x="381000" y="152400"/>
            <a:ext cx="8458200" cy="685800"/>
          </a:xfrm>
        </p:spPr>
        <p:txBody>
          <a:bodyPr>
            <a:normAutofit/>
          </a:bodyPr>
          <a:lstStyle/>
          <a:p>
            <a:r>
              <a:rPr lang="en-US" sz="3200" dirty="0"/>
              <a:t>Qualifications – Poll Workers</a:t>
            </a:r>
          </a:p>
        </p:txBody>
      </p:sp>
    </p:spTree>
    <p:extLst>
      <p:ext uri="{BB962C8B-B14F-4D97-AF65-F5344CB8AC3E}">
        <p14:creationId xmlns:p14="http://schemas.microsoft.com/office/powerpoint/2010/main" val="1957726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2</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304800" y="1752600"/>
            <a:ext cx="8229600" cy="3886200"/>
          </a:xfrm>
        </p:spPr>
        <p:txBody>
          <a:bodyPr>
            <a:normAutofit lnSpcReduction="10000"/>
          </a:bodyPr>
          <a:lstStyle/>
          <a:p>
            <a:r>
              <a:rPr lang="en-US" dirty="0"/>
              <a:t>Resources</a:t>
            </a:r>
          </a:p>
          <a:p>
            <a:r>
              <a:rPr lang="en-US" dirty="0"/>
              <a:t>Important Dates</a:t>
            </a:r>
          </a:p>
          <a:p>
            <a:r>
              <a:rPr lang="en-US" dirty="0"/>
              <a:t>Duties of the County Chair</a:t>
            </a:r>
          </a:p>
          <a:p>
            <a:r>
              <a:rPr lang="en-US" dirty="0"/>
              <a:t>Candidacy</a:t>
            </a:r>
          </a:p>
          <a:p>
            <a:r>
              <a:rPr lang="en-US" dirty="0"/>
              <a:t>Ballot Certification/Preparation</a:t>
            </a:r>
          </a:p>
          <a:p>
            <a:r>
              <a:rPr lang="en-US" dirty="0"/>
              <a:t>Election Night Reporting (ENR)</a:t>
            </a:r>
          </a:p>
          <a:p>
            <a:r>
              <a:rPr lang="en-US" dirty="0"/>
              <a:t>Canvassing Procedures</a:t>
            </a:r>
          </a:p>
          <a:p>
            <a:endParaRPr lang="en-US" dirty="0"/>
          </a:p>
          <a:p>
            <a:pPr lvl="1"/>
            <a:endParaRPr lang="en-US" dirty="0"/>
          </a:p>
          <a:p>
            <a:pPr lvl="1"/>
            <a:endParaRPr lang="en-US" dirty="0"/>
          </a:p>
        </p:txBody>
      </p:sp>
      <p:sp>
        <p:nvSpPr>
          <p:cNvPr id="2" name="Title 1"/>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15731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graphicFrame>
        <p:nvGraphicFramePr>
          <p:cNvPr id="7" name="Content Placeholder 6"/>
          <p:cNvGraphicFramePr>
            <a:graphicFrameLocks/>
          </p:cNvGraphicFramePr>
          <p:nvPr>
            <p:extLst>
              <p:ext uri="{D42A27DB-BD31-4B8C-83A1-F6EECF244321}">
                <p14:modId xmlns:p14="http://schemas.microsoft.com/office/powerpoint/2010/main" val="2857462952"/>
              </p:ext>
            </p:extLst>
          </p:nvPr>
        </p:nvGraphicFramePr>
        <p:xfrm>
          <a:off x="304800" y="1828800"/>
          <a:ext cx="8458199" cy="2232474"/>
        </p:xfrm>
        <a:graphic>
          <a:graphicData uri="http://schemas.openxmlformats.org/drawingml/2006/table">
            <a:tbl>
              <a:tblPr firstRow="1" bandRow="1">
                <a:tableStyleId>{5C22544A-7EE6-4342-B048-85BDC9FD1C3A}</a:tableStyleId>
              </a:tblPr>
              <a:tblGrid>
                <a:gridCol w="2574235">
                  <a:extLst>
                    <a:ext uri="{9D8B030D-6E8A-4147-A177-3AD203B41FA5}">
                      <a16:colId xmlns:a16="http://schemas.microsoft.com/office/drawing/2014/main" val="20000"/>
                    </a:ext>
                  </a:extLst>
                </a:gridCol>
                <a:gridCol w="2941982">
                  <a:extLst>
                    <a:ext uri="{9D8B030D-6E8A-4147-A177-3AD203B41FA5}">
                      <a16:colId xmlns:a16="http://schemas.microsoft.com/office/drawing/2014/main" val="20001"/>
                    </a:ext>
                  </a:extLst>
                </a:gridCol>
                <a:gridCol w="2941982">
                  <a:extLst>
                    <a:ext uri="{9D8B030D-6E8A-4147-A177-3AD203B41FA5}">
                      <a16:colId xmlns:a16="http://schemas.microsoft.com/office/drawing/2014/main" val="20002"/>
                    </a:ext>
                  </a:extLst>
                </a:gridCol>
              </a:tblGrid>
              <a:tr h="602166">
                <a:tc>
                  <a:txBody>
                    <a:bodyPr/>
                    <a:lstStyle/>
                    <a:p>
                      <a:pPr algn="ctr"/>
                      <a:endParaRPr lang="en-US" sz="1500" dirty="0"/>
                    </a:p>
                  </a:txBody>
                  <a:tcPr/>
                </a:tc>
                <a:tc>
                  <a:txBody>
                    <a:bodyPr/>
                    <a:lstStyle/>
                    <a:p>
                      <a:pPr algn="ctr"/>
                      <a:r>
                        <a:rPr lang="en-US" sz="1500" dirty="0"/>
                        <a:t>Early Voting</a:t>
                      </a:r>
                      <a:r>
                        <a:rPr lang="en-US" sz="1500" baseline="0" dirty="0"/>
                        <a:t> Ballot Board Judge and Member</a:t>
                      </a:r>
                      <a:endParaRPr lang="en-US" sz="1500" dirty="0"/>
                    </a:p>
                  </a:txBody>
                  <a:tcPr/>
                </a:tc>
                <a:tc>
                  <a:txBody>
                    <a:bodyPr/>
                    <a:lstStyle/>
                    <a:p>
                      <a:pPr algn="ctr"/>
                      <a:r>
                        <a:rPr lang="en-US" sz="1500" dirty="0"/>
                        <a:t>Signature</a:t>
                      </a:r>
                      <a:r>
                        <a:rPr lang="en-US" sz="1500" baseline="0" dirty="0"/>
                        <a:t> Verification Committee Member</a:t>
                      </a:r>
                      <a:endParaRPr lang="en-US" sz="1500" dirty="0"/>
                    </a:p>
                  </a:txBody>
                  <a:tcPr/>
                </a:tc>
                <a:extLst>
                  <a:ext uri="{0D108BD9-81ED-4DB2-BD59-A6C34878D82A}">
                    <a16:rowId xmlns:a16="http://schemas.microsoft.com/office/drawing/2014/main" val="10000"/>
                  </a:ext>
                </a:extLst>
              </a:tr>
              <a:tr h="6021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Qualified</a:t>
                      </a:r>
                      <a:r>
                        <a:rPr lang="en-US" sz="1500" baseline="0" dirty="0"/>
                        <a:t> Voter of _________</a:t>
                      </a:r>
                      <a:endParaRPr lang="en-US" sz="1500" dirty="0"/>
                    </a:p>
                    <a:p>
                      <a:endParaRPr lang="en-US" sz="1500" dirty="0"/>
                    </a:p>
                  </a:txBody>
                  <a:tcPr marL="45720" marR="45720"/>
                </a:tc>
                <a:tc>
                  <a:txBody>
                    <a:bodyPr/>
                    <a:lstStyle/>
                    <a:p>
                      <a:pPr algn="just"/>
                      <a:r>
                        <a:rPr lang="en-US" sz="1500" dirty="0"/>
                        <a:t>Territory</a:t>
                      </a:r>
                      <a:r>
                        <a:rPr lang="en-US" sz="1500" baseline="0" dirty="0"/>
                        <a:t> served by early voting clerk.</a:t>
                      </a:r>
                      <a:endParaRPr lang="en-US" sz="1500" dirty="0"/>
                    </a:p>
                  </a:txBody>
                  <a:tcPr marL="45720" marR="45720"/>
                </a:tc>
                <a:tc>
                  <a:txBody>
                    <a:bodyPr/>
                    <a:lstStyle/>
                    <a:p>
                      <a:pPr algn="just"/>
                      <a:r>
                        <a:rPr lang="en-US" sz="1500" dirty="0">
                          <a:solidFill>
                            <a:schemeClr val="tx1"/>
                          </a:solidFill>
                        </a:rPr>
                        <a:t>The county</a:t>
                      </a:r>
                      <a:r>
                        <a:rPr lang="en-US" sz="1500" baseline="0" dirty="0">
                          <a:solidFill>
                            <a:schemeClr val="tx1"/>
                          </a:solidFill>
                        </a:rPr>
                        <a:t> in a primary election.</a:t>
                      </a:r>
                    </a:p>
                    <a:p>
                      <a:pPr algn="just"/>
                      <a:endParaRPr lang="en-US" sz="1500" baseline="0" dirty="0">
                        <a:solidFill>
                          <a:schemeClr val="tx1"/>
                        </a:solidFill>
                      </a:endParaRPr>
                    </a:p>
                    <a:p>
                      <a:pPr algn="just"/>
                      <a:r>
                        <a:rPr lang="en-US" sz="1500" baseline="0" dirty="0">
                          <a:solidFill>
                            <a:schemeClr val="tx1"/>
                          </a:solidFill>
                        </a:rPr>
                        <a:t> </a:t>
                      </a:r>
                      <a:endParaRPr lang="en-US" sz="1500" dirty="0">
                        <a:solidFill>
                          <a:schemeClr val="tx1"/>
                        </a:solidFill>
                      </a:endParaRPr>
                    </a:p>
                  </a:txBody>
                  <a:tcPr marL="45720" marR="45720"/>
                </a:tc>
                <a:extLst>
                  <a:ext uri="{0D108BD9-81ED-4DB2-BD59-A6C34878D82A}">
                    <a16:rowId xmlns:a16="http://schemas.microsoft.com/office/drawing/2014/main" val="10001"/>
                  </a:ext>
                </a:extLst>
              </a:tr>
              <a:tr h="853068">
                <a:tc>
                  <a:txBody>
                    <a:bodyPr/>
                    <a:lstStyle/>
                    <a:p>
                      <a:r>
                        <a:rPr lang="en-US" sz="1500" dirty="0"/>
                        <a:t>Must meet all other requirements </a:t>
                      </a:r>
                    </a:p>
                    <a:p>
                      <a:r>
                        <a:rPr lang="en-US" sz="1500" dirty="0"/>
                        <a:t>of</a:t>
                      </a:r>
                      <a:r>
                        <a:rPr lang="en-US" sz="1500" baseline="0" dirty="0"/>
                        <a:t> an election judge?</a:t>
                      </a:r>
                      <a:endParaRPr lang="en-US" sz="1500" dirty="0"/>
                    </a:p>
                  </a:txBody>
                  <a:tcPr marL="45720" marR="45720"/>
                </a:tc>
                <a:tc>
                  <a:txBody>
                    <a:bodyPr/>
                    <a:lstStyle/>
                    <a:p>
                      <a:pPr algn="just"/>
                      <a:r>
                        <a:rPr lang="en-US" sz="1500" dirty="0"/>
                        <a:t>Yes.</a:t>
                      </a:r>
                    </a:p>
                  </a:txBody>
                  <a:tcPr marL="45720" marR="45720"/>
                </a:tc>
                <a:tc>
                  <a:txBody>
                    <a:bodyPr/>
                    <a:lstStyle/>
                    <a:p>
                      <a:pPr algn="just"/>
                      <a:r>
                        <a:rPr lang="en-US" sz="1500" dirty="0"/>
                        <a:t>No</a:t>
                      </a:r>
                      <a:r>
                        <a:rPr lang="en-US" sz="1500" baseline="0" dirty="0"/>
                        <a:t> requirement.</a:t>
                      </a:r>
                      <a:endParaRPr lang="en-US" sz="1500" dirty="0"/>
                    </a:p>
                  </a:txBody>
                  <a:tcPr marL="45720" marR="45720"/>
                </a:tc>
                <a:extLst>
                  <a:ext uri="{0D108BD9-81ED-4DB2-BD59-A6C34878D82A}">
                    <a16:rowId xmlns:a16="http://schemas.microsoft.com/office/drawing/2014/main" val="10002"/>
                  </a:ext>
                </a:extLst>
              </a:tr>
            </a:tbl>
          </a:graphicData>
        </a:graphic>
      </p:graphicFrame>
      <p:sp>
        <p:nvSpPr>
          <p:cNvPr id="2" name="Title 1"/>
          <p:cNvSpPr>
            <a:spLocks noGrp="1"/>
          </p:cNvSpPr>
          <p:nvPr>
            <p:ph type="title"/>
          </p:nvPr>
        </p:nvSpPr>
        <p:spPr>
          <a:xfrm>
            <a:off x="457200" y="152400"/>
            <a:ext cx="8229600" cy="1066800"/>
          </a:xfrm>
        </p:spPr>
        <p:txBody>
          <a:bodyPr/>
          <a:lstStyle/>
          <a:p>
            <a:r>
              <a:rPr lang="en-US" sz="3600" dirty="0"/>
              <a:t>Qualifications – Early Voting Ballot Board and Signature Verification Committee</a:t>
            </a:r>
          </a:p>
        </p:txBody>
      </p:sp>
    </p:spTree>
    <p:extLst>
      <p:ext uri="{BB962C8B-B14F-4D97-AF65-F5344CB8AC3E}">
        <p14:creationId xmlns:p14="http://schemas.microsoft.com/office/powerpoint/2010/main" val="2768685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3" name="Content Placeholder 2"/>
          <p:cNvSpPr>
            <a:spLocks noGrp="1"/>
          </p:cNvSpPr>
          <p:nvPr>
            <p:ph idx="1"/>
          </p:nvPr>
        </p:nvSpPr>
        <p:spPr/>
        <p:txBody>
          <a:bodyPr/>
          <a:lstStyle/>
          <a:p>
            <a:endParaRPr lang="en-US" dirty="0"/>
          </a:p>
        </p:txBody>
      </p:sp>
      <p:graphicFrame>
        <p:nvGraphicFramePr>
          <p:cNvPr id="7" name="Content Placeholder 6"/>
          <p:cNvGraphicFramePr>
            <a:graphicFrameLocks/>
          </p:cNvGraphicFramePr>
          <p:nvPr>
            <p:extLst>
              <p:ext uri="{D42A27DB-BD31-4B8C-83A1-F6EECF244321}">
                <p14:modId xmlns:p14="http://schemas.microsoft.com/office/powerpoint/2010/main" val="2756382913"/>
              </p:ext>
            </p:extLst>
          </p:nvPr>
        </p:nvGraphicFramePr>
        <p:xfrm>
          <a:off x="152400" y="914400"/>
          <a:ext cx="8839199" cy="5845520"/>
        </p:xfrm>
        <a:graphic>
          <a:graphicData uri="http://schemas.openxmlformats.org/drawingml/2006/table">
            <a:tbl>
              <a:tblPr firstRow="1" bandRow="1">
                <a:tableStyleId>{5C22544A-7EE6-4342-B048-85BDC9FD1C3A}</a:tableStyleId>
              </a:tblPr>
              <a:tblGrid>
                <a:gridCol w="1460389">
                  <a:extLst>
                    <a:ext uri="{9D8B030D-6E8A-4147-A177-3AD203B41FA5}">
                      <a16:colId xmlns:a16="http://schemas.microsoft.com/office/drawing/2014/main" val="20000"/>
                    </a:ext>
                  </a:extLst>
                </a:gridCol>
                <a:gridCol w="1475762">
                  <a:extLst>
                    <a:ext uri="{9D8B030D-6E8A-4147-A177-3AD203B41FA5}">
                      <a16:colId xmlns:a16="http://schemas.microsoft.com/office/drawing/2014/main" val="20001"/>
                    </a:ext>
                  </a:extLst>
                </a:gridCol>
                <a:gridCol w="1475762">
                  <a:extLst>
                    <a:ext uri="{9D8B030D-6E8A-4147-A177-3AD203B41FA5}">
                      <a16:colId xmlns:a16="http://schemas.microsoft.com/office/drawing/2014/main" val="20002"/>
                    </a:ext>
                  </a:extLst>
                </a:gridCol>
                <a:gridCol w="1475762">
                  <a:extLst>
                    <a:ext uri="{9D8B030D-6E8A-4147-A177-3AD203B41FA5}">
                      <a16:colId xmlns:a16="http://schemas.microsoft.com/office/drawing/2014/main" val="20003"/>
                    </a:ext>
                  </a:extLst>
                </a:gridCol>
                <a:gridCol w="1475762">
                  <a:extLst>
                    <a:ext uri="{9D8B030D-6E8A-4147-A177-3AD203B41FA5}">
                      <a16:colId xmlns:a16="http://schemas.microsoft.com/office/drawing/2014/main" val="20004"/>
                    </a:ext>
                  </a:extLst>
                </a:gridCol>
                <a:gridCol w="1475762">
                  <a:extLst>
                    <a:ext uri="{9D8B030D-6E8A-4147-A177-3AD203B41FA5}">
                      <a16:colId xmlns:a16="http://schemas.microsoft.com/office/drawing/2014/main" val="20005"/>
                    </a:ext>
                  </a:extLst>
                </a:gridCol>
              </a:tblGrid>
              <a:tr h="583835">
                <a:tc>
                  <a:txBody>
                    <a:bodyPr/>
                    <a:lstStyle/>
                    <a:p>
                      <a:pPr algn="ctr"/>
                      <a:endParaRPr lang="en-US" sz="1400" dirty="0"/>
                    </a:p>
                  </a:txBody>
                  <a:tcPr/>
                </a:tc>
                <a:tc>
                  <a:txBody>
                    <a:bodyPr/>
                    <a:lstStyle/>
                    <a:p>
                      <a:pPr algn="ctr"/>
                      <a:r>
                        <a:rPr lang="en-US" sz="1400" dirty="0"/>
                        <a:t>CCS</a:t>
                      </a:r>
                      <a:r>
                        <a:rPr lang="en-US" sz="1400" baseline="0" dirty="0"/>
                        <a:t> </a:t>
                      </a:r>
                      <a:r>
                        <a:rPr lang="en-US" sz="1400" dirty="0"/>
                        <a:t>Manager</a:t>
                      </a:r>
                    </a:p>
                  </a:txBody>
                  <a:tcPr/>
                </a:tc>
                <a:tc>
                  <a:txBody>
                    <a:bodyPr/>
                    <a:lstStyle/>
                    <a:p>
                      <a:pPr algn="ctr"/>
                      <a:r>
                        <a:rPr lang="en-US" sz="1400" dirty="0"/>
                        <a:t>Tabulation</a:t>
                      </a:r>
                      <a:r>
                        <a:rPr lang="en-US" sz="1400" baseline="0" dirty="0"/>
                        <a:t> Supervisor</a:t>
                      </a:r>
                      <a:endParaRPr lang="en-US" sz="1400" dirty="0"/>
                    </a:p>
                  </a:txBody>
                  <a:tcPr/>
                </a:tc>
                <a:tc>
                  <a:txBody>
                    <a:bodyPr/>
                    <a:lstStyle/>
                    <a:p>
                      <a:pPr algn="ctr"/>
                      <a:r>
                        <a:rPr lang="en-US" sz="1400" dirty="0"/>
                        <a:t>Assistant Tabulators</a:t>
                      </a:r>
                    </a:p>
                  </a:txBody>
                  <a:tcPr/>
                </a:tc>
                <a:tc>
                  <a:txBody>
                    <a:bodyPr/>
                    <a:lstStyle/>
                    <a:p>
                      <a:pPr algn="ctr"/>
                      <a:r>
                        <a:rPr lang="en-US" sz="1400" dirty="0"/>
                        <a:t>CCS Judge</a:t>
                      </a:r>
                    </a:p>
                  </a:txBody>
                  <a:tcPr/>
                </a:tc>
                <a:tc>
                  <a:txBody>
                    <a:bodyPr/>
                    <a:lstStyle/>
                    <a:p>
                      <a:pPr algn="ctr"/>
                      <a:r>
                        <a:rPr lang="en-US" sz="1400" dirty="0"/>
                        <a:t>CCS Clerks</a:t>
                      </a:r>
                    </a:p>
                  </a:txBody>
                  <a:tcPr/>
                </a:tc>
                <a:extLst>
                  <a:ext uri="{0D108BD9-81ED-4DB2-BD59-A6C34878D82A}">
                    <a16:rowId xmlns:a16="http://schemas.microsoft.com/office/drawing/2014/main" val="10000"/>
                  </a:ext>
                </a:extLst>
              </a:tr>
              <a:tr h="4829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t>Registered Voter of _________</a:t>
                      </a:r>
                      <a:endParaRPr lang="en-US" sz="1400" dirty="0"/>
                    </a:p>
                    <a:p>
                      <a:endParaRPr lang="en-US" sz="1400" dirty="0"/>
                    </a:p>
                  </a:txBody>
                  <a:tcPr marL="45720" marR="45720"/>
                </a:tc>
                <a:tc>
                  <a:txBody>
                    <a:bodyPr/>
                    <a:lstStyle/>
                    <a:p>
                      <a:r>
                        <a:rPr lang="en-US" sz="1400" dirty="0"/>
                        <a:t>Political</a:t>
                      </a:r>
                      <a:r>
                        <a:rPr lang="en-US" sz="1400" baseline="0" dirty="0"/>
                        <a:t> subdivision of authority establishing CCS</a:t>
                      </a: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Political</a:t>
                      </a:r>
                      <a:r>
                        <a:rPr lang="en-US" sz="1400" baseline="0" dirty="0"/>
                        <a:t> subdivision of authority establishing CCS</a:t>
                      </a:r>
                      <a:endParaRPr lang="en-US" sz="1400" dirty="0"/>
                    </a:p>
                  </a:txBody>
                  <a:tcPr marL="45720" marR="45720"/>
                </a:tc>
                <a:tc>
                  <a:txBody>
                    <a:bodyPr/>
                    <a:lstStyle/>
                    <a:p>
                      <a:r>
                        <a:rPr lang="en-US" sz="1400" dirty="0"/>
                        <a:t>No requirement.</a:t>
                      </a:r>
                    </a:p>
                  </a:txBody>
                  <a:tcPr marL="45720" marR="45720"/>
                </a:tc>
                <a:tc>
                  <a:txBody>
                    <a:bodyPr/>
                    <a:lstStyle/>
                    <a:p>
                      <a:r>
                        <a:rPr lang="en-US" sz="1400" dirty="0"/>
                        <a:t>Political subdivision of authority adopting voting</a:t>
                      </a:r>
                      <a:r>
                        <a:rPr lang="en-US" sz="1400" baseline="0" dirty="0"/>
                        <a:t> system</a:t>
                      </a:r>
                      <a:endParaRPr lang="en-US" sz="1400" dirty="0"/>
                    </a:p>
                  </a:txBody>
                  <a:tcPr marL="45720" marR="45720"/>
                </a:tc>
                <a:tc>
                  <a:txBody>
                    <a:bodyPr/>
                    <a:lstStyle/>
                    <a:p>
                      <a:r>
                        <a:rPr lang="en-US" sz="1400" dirty="0"/>
                        <a:t>Political subdivision.</a:t>
                      </a:r>
                    </a:p>
                  </a:txBody>
                  <a:tcPr marL="45720" marR="45720"/>
                </a:tc>
                <a:extLst>
                  <a:ext uri="{0D108BD9-81ED-4DB2-BD59-A6C34878D82A}">
                    <a16:rowId xmlns:a16="http://schemas.microsoft.com/office/drawing/2014/main" val="10001"/>
                  </a:ext>
                </a:extLst>
              </a:tr>
              <a:tr h="528683">
                <a:tc>
                  <a:txBody>
                    <a:bodyPr/>
                    <a:lstStyle/>
                    <a:p>
                      <a:r>
                        <a:rPr lang="en-US" sz="1400" dirty="0"/>
                        <a:t>Registered</a:t>
                      </a:r>
                      <a:r>
                        <a:rPr lang="en-US" sz="1400" baseline="0" dirty="0"/>
                        <a:t> voter unless…</a:t>
                      </a:r>
                      <a:endParaRPr lang="en-US" sz="1400" dirty="0"/>
                    </a:p>
                  </a:txBody>
                  <a:tcPr marL="45720" marR="45720"/>
                </a:tc>
                <a:tc>
                  <a:txBody>
                    <a:bodyPr/>
                    <a:lstStyle/>
                    <a:p>
                      <a:r>
                        <a:rPr lang="en-US" sz="1400" dirty="0"/>
                        <a:t>Person is employee or it’s</a:t>
                      </a:r>
                      <a:r>
                        <a:rPr lang="en-US" sz="1400" baseline="0" dirty="0"/>
                        <a:t> the</a:t>
                      </a:r>
                      <a:r>
                        <a:rPr lang="en-US" sz="1400" dirty="0"/>
                        <a:t> first year of adoption</a:t>
                      </a:r>
                    </a:p>
                  </a:txBody>
                  <a:tcPr marL="45720" marR="45720"/>
                </a:tc>
                <a:tc>
                  <a:txBody>
                    <a:bodyPr/>
                    <a:lstStyle/>
                    <a:p>
                      <a:r>
                        <a:rPr lang="en-US" sz="1400" dirty="0"/>
                        <a:t>Person</a:t>
                      </a:r>
                      <a:r>
                        <a:rPr lang="en-US" sz="1400" baseline="0" dirty="0"/>
                        <a:t> is employee</a:t>
                      </a:r>
                      <a:endParaRPr lang="en-US" sz="1400" dirty="0"/>
                    </a:p>
                  </a:txBody>
                  <a:tcPr marL="45720" marR="45720"/>
                </a:tc>
                <a:tc>
                  <a:txBody>
                    <a:bodyPr/>
                    <a:lstStyle/>
                    <a:p>
                      <a:r>
                        <a:rPr lang="en-US" sz="1400" dirty="0"/>
                        <a:t>County</a:t>
                      </a:r>
                      <a:r>
                        <a:rPr lang="en-US" sz="1400" baseline="0" dirty="0"/>
                        <a:t> over &gt;60K, N/A</a:t>
                      </a:r>
                    </a:p>
                    <a:p>
                      <a:r>
                        <a:rPr lang="en-US" sz="1400" dirty="0"/>
                        <a:t>County &lt;60K, yes or employee </a:t>
                      </a:r>
                    </a:p>
                  </a:txBody>
                  <a:tcPr marL="45720" marR="45720"/>
                </a:tc>
                <a:tc>
                  <a:txBody>
                    <a:bodyPr/>
                    <a:lstStyle/>
                    <a:p>
                      <a:r>
                        <a:rPr lang="en-US" sz="1400" dirty="0"/>
                        <a:t>N/A</a:t>
                      </a:r>
                    </a:p>
                  </a:txBody>
                  <a:tcPr marL="45720" marR="45720"/>
                </a:tc>
                <a:tc>
                  <a:txBody>
                    <a:bodyPr/>
                    <a:lstStyle/>
                    <a:p>
                      <a:r>
                        <a:rPr lang="en-US" sz="1400" dirty="0"/>
                        <a:t>N/A</a:t>
                      </a:r>
                    </a:p>
                  </a:txBody>
                  <a:tcPr marL="45720" marR="45720"/>
                </a:tc>
                <a:extLst>
                  <a:ext uri="{0D108BD9-81ED-4DB2-BD59-A6C34878D82A}">
                    <a16:rowId xmlns:a16="http://schemas.microsoft.com/office/drawing/2014/main" val="10002"/>
                  </a:ext>
                </a:extLst>
              </a:tr>
              <a:tr h="4982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Can be an employee of political subdivision?</a:t>
                      </a:r>
                    </a:p>
                    <a:p>
                      <a:endParaRPr lang="en-US" sz="1400" dirty="0"/>
                    </a:p>
                  </a:txBody>
                  <a:tcPr marL="45720" marR="45720"/>
                </a:tc>
                <a:tc>
                  <a:txBody>
                    <a:bodyPr/>
                    <a:lstStyle/>
                    <a:p>
                      <a:r>
                        <a:rPr lang="en-US" sz="1400" dirty="0"/>
                        <a:t>Yes.</a:t>
                      </a:r>
                    </a:p>
                  </a:txBody>
                  <a:tcPr marL="45720" marR="45720"/>
                </a:tc>
                <a:tc>
                  <a:txBody>
                    <a:bodyPr/>
                    <a:lstStyle/>
                    <a:p>
                      <a:r>
                        <a:rPr lang="en-US" sz="1400" dirty="0"/>
                        <a:t>Yes.</a:t>
                      </a:r>
                    </a:p>
                  </a:txBody>
                  <a:tcPr marL="45720" marR="45720"/>
                </a:tc>
                <a:tc>
                  <a:txBody>
                    <a:bodyPr/>
                    <a:lstStyle/>
                    <a:p>
                      <a:r>
                        <a:rPr lang="en-US" sz="1400" dirty="0"/>
                        <a:t>Yes.</a:t>
                      </a:r>
                    </a:p>
                  </a:txBody>
                  <a:tcPr marL="45720" marR="45720"/>
                </a:tc>
                <a:tc>
                  <a:txBody>
                    <a:bodyPr/>
                    <a:lstStyle/>
                    <a:p>
                      <a:r>
                        <a:rPr lang="en-US" sz="1400" dirty="0"/>
                        <a:t>Yes.</a:t>
                      </a:r>
                    </a:p>
                  </a:txBody>
                  <a:tcPr marL="45720" marR="45720"/>
                </a:tc>
                <a:tc>
                  <a:txBody>
                    <a:bodyPr/>
                    <a:lstStyle/>
                    <a:p>
                      <a:r>
                        <a:rPr lang="en-US" sz="1400" dirty="0"/>
                        <a:t>Yes</a:t>
                      </a:r>
                      <a:r>
                        <a:rPr lang="en-US" sz="1400" baseline="0" dirty="0"/>
                        <a:t> – if no other legal or practical conflict.</a:t>
                      </a:r>
                      <a:endParaRPr lang="en-US" sz="1400" dirty="0"/>
                    </a:p>
                  </a:txBody>
                  <a:tcPr marL="45720" marR="45720"/>
                </a:tc>
                <a:extLst>
                  <a:ext uri="{0D108BD9-81ED-4DB2-BD59-A6C34878D82A}">
                    <a16:rowId xmlns:a16="http://schemas.microsoft.com/office/drawing/2014/main" val="10003"/>
                  </a:ext>
                </a:extLst>
              </a:tr>
              <a:tr h="4829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Can be a candidate or officeholder?</a:t>
                      </a:r>
                    </a:p>
                    <a:p>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Yes – if general custodian</a:t>
                      </a:r>
                      <a:r>
                        <a:rPr lang="en-US" sz="1400" baseline="0" dirty="0"/>
                        <a:t> of election records.</a:t>
                      </a: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No.</a:t>
                      </a:r>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Yes</a:t>
                      </a:r>
                      <a:r>
                        <a:rPr lang="en-US" sz="1400" baseline="0" dirty="0"/>
                        <a:t> – if no other legal or practical conflict.</a:t>
                      </a:r>
                      <a:endParaRPr lang="en-US"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Yes – if general custodian</a:t>
                      </a:r>
                      <a:r>
                        <a:rPr lang="en-US" sz="1400" baseline="0" dirty="0"/>
                        <a:t> of election records.</a:t>
                      </a:r>
                      <a:endParaRPr lang="en-US"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No.</a:t>
                      </a:r>
                    </a:p>
                  </a:txBody>
                  <a:tcPr marL="45720" marR="45720"/>
                </a:tc>
                <a:extLst>
                  <a:ext uri="{0D108BD9-81ED-4DB2-BD59-A6C34878D82A}">
                    <a16:rowId xmlns:a16="http://schemas.microsoft.com/office/drawing/2014/main" val="10004"/>
                  </a:ext>
                </a:extLst>
              </a:tr>
              <a:tr h="147683">
                <a:tc>
                  <a:txBody>
                    <a:bodyPr/>
                    <a:lstStyle/>
                    <a:p>
                      <a:r>
                        <a:rPr lang="en-US" sz="1400" dirty="0"/>
                        <a:t>Other requirements</a:t>
                      </a:r>
                    </a:p>
                  </a:txBody>
                  <a:tcPr marL="45720" marR="45720"/>
                </a:tc>
                <a:tc>
                  <a:txBody>
                    <a:bodyPr/>
                    <a:lstStyle/>
                    <a:p>
                      <a:r>
                        <a:rPr lang="en-US" sz="1400" dirty="0"/>
                        <a:t>Knowledge of voting system</a:t>
                      </a:r>
                    </a:p>
                  </a:txBody>
                  <a:tcPr marL="45720" marR="45720"/>
                </a:tc>
                <a:tc>
                  <a:txBody>
                    <a:bodyPr/>
                    <a:lstStyle/>
                    <a:p>
                      <a:r>
                        <a:rPr lang="en-US" sz="1400" dirty="0"/>
                        <a:t>Trained</a:t>
                      </a:r>
                      <a:r>
                        <a:rPr lang="en-US" sz="1400" baseline="0" dirty="0"/>
                        <a:t> on voting system.</a:t>
                      </a:r>
                      <a:endParaRPr lang="en-US" sz="1400" dirty="0"/>
                    </a:p>
                  </a:txBody>
                  <a:tcPr marL="45720" marR="45720"/>
                </a:tc>
                <a:tc>
                  <a:txBody>
                    <a:bodyPr/>
                    <a:lstStyle/>
                    <a:p>
                      <a:r>
                        <a:rPr lang="en-US" sz="1400" dirty="0"/>
                        <a:t>Trained</a:t>
                      </a:r>
                      <a:r>
                        <a:rPr lang="en-US" sz="1400" baseline="0" dirty="0"/>
                        <a:t> on voting systems</a:t>
                      </a:r>
                      <a:endParaRPr lang="en-US" sz="1400" dirty="0"/>
                    </a:p>
                  </a:txBody>
                  <a:tcPr marL="45720" marR="45720"/>
                </a:tc>
                <a:tc>
                  <a:txBody>
                    <a:bodyPr/>
                    <a:lstStyle/>
                    <a:p>
                      <a:r>
                        <a:rPr lang="en-US" sz="1400" dirty="0"/>
                        <a:t>None.</a:t>
                      </a:r>
                    </a:p>
                  </a:txBody>
                  <a:tcPr marL="45720" marR="45720"/>
                </a:tc>
                <a:tc>
                  <a:txBody>
                    <a:bodyPr/>
                    <a:lstStyle/>
                    <a:p>
                      <a:r>
                        <a:rPr lang="en-US" sz="1400" dirty="0"/>
                        <a:t>None.</a:t>
                      </a:r>
                    </a:p>
                  </a:txBody>
                  <a:tcPr marL="45720" marR="45720"/>
                </a:tc>
                <a:extLst>
                  <a:ext uri="{0D108BD9-81ED-4DB2-BD59-A6C34878D82A}">
                    <a16:rowId xmlns:a16="http://schemas.microsoft.com/office/drawing/2014/main" val="10005"/>
                  </a:ext>
                </a:extLst>
              </a:tr>
              <a:tr h="750645">
                <a:tc>
                  <a:txBody>
                    <a:bodyPr/>
                    <a:lstStyle/>
                    <a:p>
                      <a:r>
                        <a:rPr lang="en-US" sz="1400" dirty="0"/>
                        <a:t>Must meet other requirements</a:t>
                      </a:r>
                      <a:r>
                        <a:rPr lang="en-US" sz="1400" baseline="0" dirty="0"/>
                        <a:t> of an election judge?</a:t>
                      </a:r>
                      <a:endParaRPr lang="en-US" sz="1400" dirty="0"/>
                    </a:p>
                  </a:txBody>
                  <a:tcPr marL="45720" marR="45720"/>
                </a:tc>
                <a:tc>
                  <a:txBody>
                    <a:bodyPr/>
                    <a:lstStyle/>
                    <a:p>
                      <a:r>
                        <a:rPr lang="en-US" sz="1400" dirty="0"/>
                        <a:t>Yes.</a:t>
                      </a:r>
                    </a:p>
                  </a:txBody>
                  <a:tcPr marL="45720" marR="45720"/>
                </a:tc>
                <a:tc>
                  <a:txBody>
                    <a:bodyPr/>
                    <a:lstStyle/>
                    <a:p>
                      <a:r>
                        <a:rPr lang="en-US" sz="1400" dirty="0"/>
                        <a:t>Yes.</a:t>
                      </a:r>
                    </a:p>
                  </a:txBody>
                  <a:tcPr marL="45720" marR="45720"/>
                </a:tc>
                <a:tc>
                  <a:txBody>
                    <a:bodyPr/>
                    <a:lstStyle/>
                    <a:p>
                      <a:r>
                        <a:rPr lang="en-US" sz="1400" dirty="0"/>
                        <a:t>No.</a:t>
                      </a:r>
                    </a:p>
                  </a:txBody>
                  <a:tcPr marL="45720" marR="45720"/>
                </a:tc>
                <a:tc>
                  <a:txBody>
                    <a:bodyPr/>
                    <a:lstStyle/>
                    <a:p>
                      <a:r>
                        <a:rPr lang="en-US" sz="1400" dirty="0"/>
                        <a:t>Yes.</a:t>
                      </a:r>
                    </a:p>
                  </a:txBody>
                  <a:tcPr marL="45720" marR="45720"/>
                </a:tc>
                <a:tc>
                  <a:txBody>
                    <a:bodyPr/>
                    <a:lstStyle/>
                    <a:p>
                      <a:r>
                        <a:rPr lang="en-US" sz="1400" dirty="0"/>
                        <a:t>Must meet clerk</a:t>
                      </a:r>
                      <a:r>
                        <a:rPr lang="en-US" sz="1400" baseline="0" dirty="0"/>
                        <a:t> requirements.</a:t>
                      </a:r>
                      <a:endParaRPr lang="en-US" sz="1400" dirty="0"/>
                    </a:p>
                  </a:txBody>
                  <a:tcPr marL="45720" marR="45720"/>
                </a:tc>
                <a:extLst>
                  <a:ext uri="{0D108BD9-81ED-4DB2-BD59-A6C34878D82A}">
                    <a16:rowId xmlns:a16="http://schemas.microsoft.com/office/drawing/2014/main" val="10006"/>
                  </a:ext>
                </a:extLst>
              </a:tr>
            </a:tbl>
          </a:graphicData>
        </a:graphic>
      </p:graphicFrame>
      <p:sp>
        <p:nvSpPr>
          <p:cNvPr id="2" name="Title 1"/>
          <p:cNvSpPr>
            <a:spLocks noGrp="1"/>
          </p:cNvSpPr>
          <p:nvPr>
            <p:ph type="title"/>
          </p:nvPr>
        </p:nvSpPr>
        <p:spPr>
          <a:xfrm>
            <a:off x="0" y="76200"/>
            <a:ext cx="9144000" cy="762000"/>
          </a:xfrm>
        </p:spPr>
        <p:txBody>
          <a:bodyPr>
            <a:noAutofit/>
          </a:bodyPr>
          <a:lstStyle/>
          <a:p>
            <a:r>
              <a:rPr lang="en-US" sz="3600" dirty="0"/>
              <a:t>Qualifications – Central Counting Station (CCS)</a:t>
            </a:r>
          </a:p>
        </p:txBody>
      </p:sp>
    </p:spTree>
    <p:extLst>
      <p:ext uri="{BB962C8B-B14F-4D97-AF65-F5344CB8AC3E}">
        <p14:creationId xmlns:p14="http://schemas.microsoft.com/office/powerpoint/2010/main" val="1285575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2889784952"/>
              </p:ext>
            </p:extLst>
          </p:nvPr>
        </p:nvGraphicFramePr>
        <p:xfrm>
          <a:off x="152400" y="762000"/>
          <a:ext cx="8839200" cy="5989284"/>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403842">
                <a:tc>
                  <a:txBody>
                    <a:bodyPr/>
                    <a:lstStyle/>
                    <a:p>
                      <a:pPr algn="ctr"/>
                      <a:r>
                        <a:rPr lang="en-US" sz="1400" dirty="0"/>
                        <a:t>Position</a:t>
                      </a:r>
                    </a:p>
                  </a:txBody>
                  <a:tcPr/>
                </a:tc>
                <a:tc>
                  <a:txBody>
                    <a:bodyPr/>
                    <a:lstStyle/>
                    <a:p>
                      <a:pPr algn="ctr"/>
                      <a:r>
                        <a:rPr lang="en-US" sz="1400" dirty="0"/>
                        <a:t>Duties</a:t>
                      </a:r>
                    </a:p>
                  </a:txBody>
                  <a:tcPr/>
                </a:tc>
                <a:extLst>
                  <a:ext uri="{0D108BD9-81ED-4DB2-BD59-A6C34878D82A}">
                    <a16:rowId xmlns:a16="http://schemas.microsoft.com/office/drawing/2014/main" val="10000"/>
                  </a:ext>
                </a:extLst>
              </a:tr>
              <a:tr h="725071">
                <a:tc>
                  <a:txBody>
                    <a:bodyPr/>
                    <a:lstStyle/>
                    <a:p>
                      <a:r>
                        <a:rPr lang="en-US" sz="1400" dirty="0"/>
                        <a:t>Election Judge</a:t>
                      </a:r>
                    </a:p>
                  </a:txBody>
                  <a:tcPr/>
                </a:tc>
                <a:tc>
                  <a:txBody>
                    <a:bodyPr/>
                    <a:lstStyle/>
                    <a:p>
                      <a:pPr algn="just"/>
                      <a:r>
                        <a:rPr lang="en-US" sz="1400" dirty="0"/>
                        <a:t>Management of polling</a:t>
                      </a:r>
                      <a:r>
                        <a:rPr lang="en-US" sz="1400" baseline="0" dirty="0"/>
                        <a:t> place on election day; preserve order and prevent breaches of peace.  Management of clerks’ hours and activities.</a:t>
                      </a:r>
                      <a:endParaRPr lang="en-US" sz="1400" dirty="0"/>
                    </a:p>
                  </a:txBody>
                  <a:tcPr/>
                </a:tc>
                <a:extLst>
                  <a:ext uri="{0D108BD9-81ED-4DB2-BD59-A6C34878D82A}">
                    <a16:rowId xmlns:a16="http://schemas.microsoft.com/office/drawing/2014/main" val="10001"/>
                  </a:ext>
                </a:extLst>
              </a:tr>
              <a:tr h="302112">
                <a:tc>
                  <a:txBody>
                    <a:bodyPr/>
                    <a:lstStyle/>
                    <a:p>
                      <a:r>
                        <a:rPr lang="en-US" sz="1400" dirty="0"/>
                        <a:t>Election Clerks</a:t>
                      </a:r>
                    </a:p>
                  </a:txBody>
                  <a:tcPr/>
                </a:tc>
                <a:tc>
                  <a:txBody>
                    <a:bodyPr/>
                    <a:lstStyle/>
                    <a:p>
                      <a:pPr algn="just"/>
                      <a:r>
                        <a:rPr lang="en-US" sz="1400" dirty="0"/>
                        <a:t>Performs duties assigned</a:t>
                      </a:r>
                      <a:r>
                        <a:rPr lang="en-US" sz="1400" baseline="0" dirty="0"/>
                        <a:t> by judge in conducting election.</a:t>
                      </a:r>
                      <a:endParaRPr lang="en-US" sz="1400" dirty="0"/>
                    </a:p>
                  </a:txBody>
                  <a:tcPr/>
                </a:tc>
                <a:extLst>
                  <a:ext uri="{0D108BD9-81ED-4DB2-BD59-A6C34878D82A}">
                    <a16:rowId xmlns:a16="http://schemas.microsoft.com/office/drawing/2014/main" val="10002"/>
                  </a:ext>
                </a:extLst>
              </a:tr>
              <a:tr h="725071">
                <a:tc>
                  <a:txBody>
                    <a:bodyPr/>
                    <a:lstStyle/>
                    <a:p>
                      <a:r>
                        <a:rPr lang="en-US" sz="1400" dirty="0"/>
                        <a:t>Early Voting Clerk</a:t>
                      </a:r>
                    </a:p>
                  </a:txBody>
                  <a:tcPr/>
                </a:tc>
                <a:tc>
                  <a:txBody>
                    <a:bodyPr/>
                    <a:lstStyle/>
                    <a:p>
                      <a:pPr algn="just"/>
                      <a:r>
                        <a:rPr lang="en-US" sz="1400" dirty="0"/>
                        <a:t>Officer in charge of conducting</a:t>
                      </a:r>
                      <a:r>
                        <a:rPr lang="en-US" sz="1400" baseline="0" dirty="0"/>
                        <a:t> early voting for the election.  Also, maintains hours on election day for early voting activities.  Provide notice of clerks address per 83.010.</a:t>
                      </a:r>
                      <a:endParaRPr lang="en-US" sz="1400" dirty="0"/>
                    </a:p>
                  </a:txBody>
                  <a:tcPr/>
                </a:tc>
                <a:extLst>
                  <a:ext uri="{0D108BD9-81ED-4DB2-BD59-A6C34878D82A}">
                    <a16:rowId xmlns:a16="http://schemas.microsoft.com/office/drawing/2014/main" val="10003"/>
                  </a:ext>
                </a:extLst>
              </a:tr>
              <a:tr h="513592">
                <a:tc>
                  <a:txBody>
                    <a:bodyPr/>
                    <a:lstStyle/>
                    <a:p>
                      <a:r>
                        <a:rPr lang="en-US" sz="1400" dirty="0"/>
                        <a:t>Deputy Early Voting Clerk</a:t>
                      </a:r>
                    </a:p>
                  </a:txBody>
                  <a:tcPr/>
                </a:tc>
                <a:tc>
                  <a:txBody>
                    <a:bodyPr/>
                    <a:lstStyle/>
                    <a:p>
                      <a:pPr algn="just"/>
                      <a:r>
                        <a:rPr lang="en-US" sz="1400" dirty="0"/>
                        <a:t>Also, an officer of the election for conducting</a:t>
                      </a:r>
                      <a:r>
                        <a:rPr lang="en-US" sz="1400" baseline="0" dirty="0"/>
                        <a:t> early voting with same authority of </a:t>
                      </a:r>
                      <a:r>
                        <a:rPr lang="en-US" sz="1400" baseline="0" dirty="0" err="1"/>
                        <a:t>EVC</a:t>
                      </a:r>
                      <a:r>
                        <a:rPr lang="en-US" sz="1400" baseline="0" dirty="0"/>
                        <a:t> subject to their supervision.</a:t>
                      </a:r>
                      <a:endParaRPr lang="en-US" sz="1400" dirty="0"/>
                    </a:p>
                  </a:txBody>
                  <a:tcPr/>
                </a:tc>
                <a:extLst>
                  <a:ext uri="{0D108BD9-81ED-4DB2-BD59-A6C34878D82A}">
                    <a16:rowId xmlns:a16="http://schemas.microsoft.com/office/drawing/2014/main" val="10004"/>
                  </a:ext>
                </a:extLst>
              </a:tr>
              <a:tr h="513592">
                <a:tc>
                  <a:txBody>
                    <a:bodyPr/>
                    <a:lstStyle/>
                    <a:p>
                      <a:r>
                        <a:rPr lang="en-US" sz="1400" dirty="0"/>
                        <a:t>Early</a:t>
                      </a:r>
                      <a:r>
                        <a:rPr lang="en-US" sz="1400" baseline="0" dirty="0"/>
                        <a:t> Voting Ballot Board Judge and Members</a:t>
                      </a:r>
                      <a:endParaRPr lang="en-US" sz="1400" dirty="0"/>
                    </a:p>
                  </a:txBody>
                  <a:tcPr/>
                </a:tc>
                <a:tc>
                  <a:txBody>
                    <a:bodyPr/>
                    <a:lstStyle/>
                    <a:p>
                      <a:pPr algn="just"/>
                      <a:r>
                        <a:rPr lang="en-US" sz="1400" dirty="0" err="1"/>
                        <a:t>EVBB</a:t>
                      </a:r>
                      <a:r>
                        <a:rPr lang="en-US" sz="1400" baseline="0" dirty="0"/>
                        <a:t> process early voting results for the election and processes provisional ballots.</a:t>
                      </a:r>
                      <a:endParaRPr lang="en-US" sz="1400" dirty="0"/>
                    </a:p>
                  </a:txBody>
                  <a:tcPr/>
                </a:tc>
                <a:extLst>
                  <a:ext uri="{0D108BD9-81ED-4DB2-BD59-A6C34878D82A}">
                    <a16:rowId xmlns:a16="http://schemas.microsoft.com/office/drawing/2014/main" val="10005"/>
                  </a:ext>
                </a:extLst>
              </a:tr>
              <a:tr h="513592">
                <a:tc>
                  <a:txBody>
                    <a:bodyPr/>
                    <a:lstStyle/>
                    <a:p>
                      <a:r>
                        <a:rPr lang="en-US" sz="1400" dirty="0"/>
                        <a:t>Signature Verification</a:t>
                      </a:r>
                      <a:r>
                        <a:rPr lang="en-US" sz="1400" baseline="0" dirty="0"/>
                        <a:t> Committee Member</a:t>
                      </a:r>
                      <a:endParaRPr lang="en-US" sz="1400" dirty="0"/>
                    </a:p>
                  </a:txBody>
                  <a:tcPr/>
                </a:tc>
                <a:tc>
                  <a:txBody>
                    <a:bodyPr/>
                    <a:lstStyle/>
                    <a:p>
                      <a:pPr algn="just"/>
                      <a:r>
                        <a:rPr lang="en-US" sz="1400" dirty="0"/>
                        <a:t>SVC compares signatures on application</a:t>
                      </a:r>
                      <a:r>
                        <a:rPr lang="en-US" sz="1400" baseline="0" dirty="0"/>
                        <a:t> for mail ballot to carrier envelope to confirm signature is that of the voter’s.</a:t>
                      </a:r>
                      <a:endParaRPr lang="en-US" sz="1400" dirty="0"/>
                    </a:p>
                  </a:txBody>
                  <a:tcPr/>
                </a:tc>
                <a:extLst>
                  <a:ext uri="{0D108BD9-81ED-4DB2-BD59-A6C34878D82A}">
                    <a16:rowId xmlns:a16="http://schemas.microsoft.com/office/drawing/2014/main" val="10006"/>
                  </a:ext>
                </a:extLst>
              </a:tr>
              <a:tr h="513592">
                <a:tc>
                  <a:txBody>
                    <a:bodyPr/>
                    <a:lstStyle/>
                    <a:p>
                      <a:r>
                        <a:rPr lang="en-US" sz="1400" dirty="0"/>
                        <a:t>Central Counting Station Manager</a:t>
                      </a:r>
                    </a:p>
                  </a:txBody>
                  <a:tcPr/>
                </a:tc>
                <a:tc>
                  <a:txBody>
                    <a:bodyPr/>
                    <a:lstStyle/>
                    <a:p>
                      <a:pPr algn="just"/>
                      <a:r>
                        <a:rPr lang="en-US" sz="1400" dirty="0"/>
                        <a:t>Management of central counting station and</a:t>
                      </a:r>
                      <a:r>
                        <a:rPr lang="en-US" sz="1400" baseline="0" dirty="0"/>
                        <a:t> personnel; established written plan for station.</a:t>
                      </a:r>
                      <a:endParaRPr lang="en-US" sz="1400" dirty="0"/>
                    </a:p>
                  </a:txBody>
                  <a:tcPr/>
                </a:tc>
                <a:extLst>
                  <a:ext uri="{0D108BD9-81ED-4DB2-BD59-A6C34878D82A}">
                    <a16:rowId xmlns:a16="http://schemas.microsoft.com/office/drawing/2014/main" val="10007"/>
                  </a:ext>
                </a:extLst>
              </a:tr>
              <a:tr h="513592">
                <a:tc>
                  <a:txBody>
                    <a:bodyPr/>
                    <a:lstStyle/>
                    <a:p>
                      <a:r>
                        <a:rPr lang="en-US" sz="1400" dirty="0"/>
                        <a:t>Tabulation Supervisor</a:t>
                      </a:r>
                    </a:p>
                  </a:txBody>
                  <a:tcPr/>
                </a:tc>
                <a:tc>
                  <a:txBody>
                    <a:bodyPr/>
                    <a:lstStyle/>
                    <a:p>
                      <a:pPr algn="just"/>
                      <a:r>
                        <a:rPr lang="en-US" sz="1400" dirty="0"/>
                        <a:t>Management of</a:t>
                      </a:r>
                      <a:r>
                        <a:rPr lang="en-US" sz="1400" baseline="0" dirty="0"/>
                        <a:t> automatic tabulating equipment for counting ballots.</a:t>
                      </a:r>
                      <a:endParaRPr lang="en-US" sz="1400" dirty="0"/>
                    </a:p>
                  </a:txBody>
                  <a:tcPr/>
                </a:tc>
                <a:extLst>
                  <a:ext uri="{0D108BD9-81ED-4DB2-BD59-A6C34878D82A}">
                    <a16:rowId xmlns:a16="http://schemas.microsoft.com/office/drawing/2014/main" val="10008"/>
                  </a:ext>
                </a:extLst>
              </a:tr>
              <a:tr h="302112">
                <a:tc>
                  <a:txBody>
                    <a:bodyPr/>
                    <a:lstStyle/>
                    <a:p>
                      <a:r>
                        <a:rPr lang="en-US" sz="1400" dirty="0"/>
                        <a:t>Assistants to the Tabulation Supervisor</a:t>
                      </a:r>
                    </a:p>
                  </a:txBody>
                  <a:tcPr/>
                </a:tc>
                <a:tc>
                  <a:txBody>
                    <a:bodyPr/>
                    <a:lstStyle/>
                    <a:p>
                      <a:pPr algn="just"/>
                      <a:r>
                        <a:rPr lang="en-US" sz="1400" dirty="0"/>
                        <a:t>Assists</a:t>
                      </a:r>
                      <a:r>
                        <a:rPr lang="en-US" sz="1400" baseline="0" dirty="0"/>
                        <a:t> with automatic tabulating equipment.</a:t>
                      </a:r>
                      <a:endParaRPr lang="en-US" sz="1400" dirty="0"/>
                    </a:p>
                  </a:txBody>
                  <a:tcPr/>
                </a:tc>
                <a:extLst>
                  <a:ext uri="{0D108BD9-81ED-4DB2-BD59-A6C34878D82A}">
                    <a16:rowId xmlns:a16="http://schemas.microsoft.com/office/drawing/2014/main" val="10009"/>
                  </a:ext>
                </a:extLst>
              </a:tr>
              <a:tr h="513592">
                <a:tc>
                  <a:txBody>
                    <a:bodyPr/>
                    <a:lstStyle/>
                    <a:p>
                      <a:r>
                        <a:rPr lang="en-US" sz="1400" dirty="0"/>
                        <a:t>Judge</a:t>
                      </a:r>
                      <a:r>
                        <a:rPr lang="en-US" sz="1400" baseline="0" dirty="0"/>
                        <a:t> of Central Count</a:t>
                      </a:r>
                      <a:endParaRPr lang="en-US" sz="1400" dirty="0"/>
                    </a:p>
                  </a:txBody>
                  <a:tcPr/>
                </a:tc>
                <a:tc>
                  <a:txBody>
                    <a:bodyPr/>
                    <a:lstStyle/>
                    <a:p>
                      <a:pPr algn="just"/>
                      <a:r>
                        <a:rPr lang="en-US" sz="1400" dirty="0"/>
                        <a:t>Maintaining</a:t>
                      </a:r>
                      <a:r>
                        <a:rPr lang="en-US" sz="1400" baseline="0" dirty="0"/>
                        <a:t> order of station, and conferring with personnel and review of irregularly marked ballots.</a:t>
                      </a:r>
                      <a:endParaRPr lang="en-US" sz="1400" dirty="0"/>
                    </a:p>
                  </a:txBody>
                  <a:tcPr/>
                </a:tc>
                <a:extLst>
                  <a:ext uri="{0D108BD9-81ED-4DB2-BD59-A6C34878D82A}">
                    <a16:rowId xmlns:a16="http://schemas.microsoft.com/office/drawing/2014/main" val="10010"/>
                  </a:ext>
                </a:extLst>
              </a:tr>
              <a:tr h="403842">
                <a:tc>
                  <a:txBody>
                    <a:bodyPr/>
                    <a:lstStyle/>
                    <a:p>
                      <a:r>
                        <a:rPr lang="en-US" sz="1400" dirty="0"/>
                        <a:t>Clerk</a:t>
                      </a:r>
                      <a:r>
                        <a:rPr lang="en-US" sz="1400" baseline="0" dirty="0"/>
                        <a:t> of Central Counting Station</a:t>
                      </a:r>
                      <a:endParaRPr lang="en-US" sz="1400" dirty="0"/>
                    </a:p>
                  </a:txBody>
                  <a:tcPr/>
                </a:tc>
                <a:tc>
                  <a:txBody>
                    <a:bodyPr/>
                    <a:lstStyle/>
                    <a:p>
                      <a:pPr algn="just"/>
                      <a:r>
                        <a:rPr lang="en-US" sz="1400" dirty="0"/>
                        <a:t>Assist</a:t>
                      </a:r>
                      <a:r>
                        <a:rPr lang="en-US" sz="1400" baseline="0" dirty="0"/>
                        <a:t>s manager or judge with functions of station.</a:t>
                      </a:r>
                      <a:endParaRPr lang="en-US" sz="1400" dirty="0"/>
                    </a:p>
                  </a:txBody>
                  <a:tcPr/>
                </a:tc>
                <a:extLst>
                  <a:ext uri="{0D108BD9-81ED-4DB2-BD59-A6C34878D82A}">
                    <a16:rowId xmlns:a16="http://schemas.microsoft.com/office/drawing/2014/main" val="10011"/>
                  </a:ext>
                </a:extLst>
              </a:tr>
            </a:tbl>
          </a:graphicData>
        </a:graphic>
      </p:graphicFrame>
      <p:sp>
        <p:nvSpPr>
          <p:cNvPr id="2" name="Title 1"/>
          <p:cNvSpPr>
            <a:spLocks noGrp="1"/>
          </p:cNvSpPr>
          <p:nvPr>
            <p:ph type="title"/>
          </p:nvPr>
        </p:nvSpPr>
        <p:spPr>
          <a:xfrm>
            <a:off x="457200" y="0"/>
            <a:ext cx="8229600" cy="838200"/>
          </a:xfrm>
        </p:spPr>
        <p:txBody>
          <a:bodyPr/>
          <a:lstStyle/>
          <a:p>
            <a:r>
              <a:rPr lang="en-US" dirty="0"/>
              <a:t>Duties</a:t>
            </a:r>
          </a:p>
        </p:txBody>
      </p:sp>
    </p:spTree>
    <p:extLst>
      <p:ext uri="{BB962C8B-B14F-4D97-AF65-F5344CB8AC3E}">
        <p14:creationId xmlns:p14="http://schemas.microsoft.com/office/powerpoint/2010/main" val="2799518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23</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2" name="Title 1"/>
          <p:cNvSpPr>
            <a:spLocks noGrp="1"/>
          </p:cNvSpPr>
          <p:nvPr>
            <p:ph type="title"/>
          </p:nvPr>
        </p:nvSpPr>
        <p:spPr/>
        <p:txBody>
          <a:bodyPr/>
          <a:lstStyle/>
          <a:p>
            <a:r>
              <a:rPr lang="en-US" dirty="0"/>
              <a:t>Candidacy</a:t>
            </a:r>
          </a:p>
        </p:txBody>
      </p:sp>
      <p:sp>
        <p:nvSpPr>
          <p:cNvPr id="3" name="Text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737637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24</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normAutofit fontScale="92500" lnSpcReduction="10000"/>
          </a:bodyPr>
          <a:lstStyle/>
          <a:p>
            <a:r>
              <a:rPr lang="en-US" b="1" dirty="0"/>
              <a:t>Filing Period</a:t>
            </a:r>
          </a:p>
          <a:p>
            <a:pPr lvl="1"/>
            <a:r>
              <a:rPr lang="en-US" b="1" dirty="0"/>
              <a:t>Public Offices</a:t>
            </a:r>
            <a:r>
              <a:rPr lang="en-US" dirty="0"/>
              <a:t>: </a:t>
            </a:r>
          </a:p>
          <a:p>
            <a:pPr lvl="2"/>
            <a:r>
              <a:rPr lang="en-US" dirty="0"/>
              <a:t>November 13, 2021 – December 13, 2021  (6:00 PM)</a:t>
            </a:r>
          </a:p>
          <a:p>
            <a:pPr lvl="1"/>
            <a:r>
              <a:rPr lang="en-US" b="1" dirty="0">
                <a:highlight>
                  <a:srgbClr val="FFFF00"/>
                </a:highlight>
              </a:rPr>
              <a:t>Precinct Chair</a:t>
            </a:r>
            <a:r>
              <a:rPr lang="en-US" dirty="0">
                <a:highlight>
                  <a:srgbClr val="FFFF00"/>
                </a:highlight>
              </a:rPr>
              <a:t>:  </a:t>
            </a:r>
          </a:p>
          <a:p>
            <a:pPr lvl="2"/>
            <a:r>
              <a:rPr lang="en-US" dirty="0">
                <a:highlight>
                  <a:srgbClr val="FFFF00"/>
                </a:highlight>
              </a:rPr>
              <a:t>First Filing Period: September 14, 2021 – December 1, 2021 (11:59 PM)</a:t>
            </a:r>
          </a:p>
          <a:p>
            <a:pPr lvl="2"/>
            <a:r>
              <a:rPr lang="en-US" dirty="0">
                <a:highlight>
                  <a:srgbClr val="FFFF00"/>
                </a:highlight>
              </a:rPr>
              <a:t>Second Filing Period:  Set by SOS in accordance with SB 13</a:t>
            </a:r>
          </a:p>
          <a:p>
            <a:pPr lvl="2"/>
            <a:endParaRPr lang="en-US" dirty="0"/>
          </a:p>
        </p:txBody>
      </p:sp>
      <p:sp>
        <p:nvSpPr>
          <p:cNvPr id="2" name="Title 1"/>
          <p:cNvSpPr>
            <a:spLocks noGrp="1"/>
          </p:cNvSpPr>
          <p:nvPr>
            <p:ph type="title"/>
          </p:nvPr>
        </p:nvSpPr>
        <p:spPr/>
        <p:txBody>
          <a:bodyPr/>
          <a:lstStyle/>
          <a:p>
            <a:r>
              <a:rPr lang="en-US" b="1" dirty="0"/>
              <a:t>Filing Period</a:t>
            </a:r>
          </a:p>
        </p:txBody>
      </p:sp>
    </p:spTree>
    <p:extLst>
      <p:ext uri="{BB962C8B-B14F-4D97-AF65-F5344CB8AC3E}">
        <p14:creationId xmlns:p14="http://schemas.microsoft.com/office/powerpoint/2010/main" val="4019158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25</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57200" y="2057400"/>
            <a:ext cx="8229600" cy="3810000"/>
          </a:xfrm>
        </p:spPr>
        <p:txBody>
          <a:bodyPr>
            <a:normAutofit fontScale="77500" lnSpcReduction="20000"/>
          </a:bodyPr>
          <a:lstStyle/>
          <a:p>
            <a:r>
              <a:rPr lang="en-US" b="1" dirty="0"/>
              <a:t>NOTICE OF ADDRESS FOR FILING APPLICATIONS</a:t>
            </a:r>
          </a:p>
          <a:p>
            <a:pPr lvl="1"/>
            <a:r>
              <a:rPr lang="en-US" dirty="0"/>
              <a:t>Posted by county chair (or secretary of the county executive committee)</a:t>
            </a:r>
          </a:p>
          <a:p>
            <a:pPr lvl="1"/>
            <a:r>
              <a:rPr lang="en-US" dirty="0"/>
              <a:t>Contains address at which county chair and/or secretary of the CEC will be available to receive applications on the </a:t>
            </a:r>
            <a:r>
              <a:rPr lang="en-US" b="1" dirty="0"/>
              <a:t>last day for filing an application. </a:t>
            </a:r>
          </a:p>
          <a:p>
            <a:pPr lvl="1"/>
            <a:r>
              <a:rPr lang="en-US" dirty="0"/>
              <a:t>Must be posted not later than the day before the last day to file.</a:t>
            </a:r>
          </a:p>
          <a:p>
            <a:pPr lvl="1"/>
            <a:r>
              <a:rPr lang="en-US" b="1" dirty="0">
                <a:solidFill>
                  <a:srgbClr val="C00000"/>
                </a:solidFill>
              </a:rPr>
              <a:t>Must be posted on the political party’s Internet website or in the location where a candidate files for a place on the ballot</a:t>
            </a:r>
            <a:r>
              <a:rPr lang="en-US" dirty="0"/>
              <a:t> </a:t>
            </a:r>
          </a:p>
          <a:p>
            <a:pPr lvl="1"/>
            <a:r>
              <a:rPr lang="en-US" dirty="0"/>
              <a:t>This deadline is not extended under Section 1.006</a:t>
            </a:r>
          </a:p>
        </p:txBody>
      </p:sp>
      <p:sp>
        <p:nvSpPr>
          <p:cNvPr id="2" name="Title 1"/>
          <p:cNvSpPr>
            <a:spLocks noGrp="1"/>
          </p:cNvSpPr>
          <p:nvPr>
            <p:ph type="title"/>
          </p:nvPr>
        </p:nvSpPr>
        <p:spPr/>
        <p:txBody>
          <a:bodyPr/>
          <a:lstStyle/>
          <a:p>
            <a:r>
              <a:rPr lang="en-US" b="1" dirty="0"/>
              <a:t>Required Notice</a:t>
            </a:r>
          </a:p>
        </p:txBody>
      </p:sp>
    </p:spTree>
    <p:extLst>
      <p:ext uri="{BB962C8B-B14F-4D97-AF65-F5344CB8AC3E}">
        <p14:creationId xmlns:p14="http://schemas.microsoft.com/office/powerpoint/2010/main" val="1465410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26</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8" name="Content Placeholder 7"/>
          <p:cNvSpPr>
            <a:spLocks noGrp="1"/>
          </p:cNvSpPr>
          <p:nvPr>
            <p:ph idx="1"/>
          </p:nvPr>
        </p:nvSpPr>
        <p:spPr>
          <a:xfrm>
            <a:off x="-228600" y="1828800"/>
            <a:ext cx="8153400" cy="4371438"/>
          </a:xfrm>
        </p:spPr>
        <p:txBody>
          <a:bodyPr>
            <a:normAutofit fontScale="92500"/>
          </a:bodyPr>
          <a:lstStyle/>
          <a:p>
            <a:pPr lvl="2"/>
            <a:r>
              <a:rPr lang="en-US" sz="2800" b="1" dirty="0"/>
              <a:t>Filing authority for applications for the general primary election</a:t>
            </a:r>
            <a:endParaRPr lang="en-US" sz="2800" dirty="0"/>
          </a:p>
          <a:p>
            <a:pPr lvl="3"/>
            <a:r>
              <a:rPr lang="en-US" sz="2800" b="1" dirty="0"/>
              <a:t>State Chair</a:t>
            </a:r>
            <a:r>
              <a:rPr lang="en-US" sz="2800" dirty="0"/>
              <a:t>:  for an office filled by voters of more than one county; or</a:t>
            </a:r>
          </a:p>
          <a:p>
            <a:pPr lvl="3"/>
            <a:r>
              <a:rPr lang="en-US" sz="2800" b="1" dirty="0"/>
              <a:t>County Chair </a:t>
            </a:r>
            <a:r>
              <a:rPr lang="en-US" sz="2800" dirty="0"/>
              <a:t>or the Secretary (if any) of the county executive committee:   for an office filled by voters of a single county. (Sec. 172.022)</a:t>
            </a:r>
          </a:p>
          <a:p>
            <a:pPr marL="914400" lvl="2" indent="0">
              <a:buNone/>
            </a:pPr>
            <a:r>
              <a:rPr lang="en-US" sz="2200" b="1" dirty="0"/>
              <a:t>NOTE</a:t>
            </a:r>
            <a:r>
              <a:rPr lang="en-US" sz="2200" dirty="0"/>
              <a:t>:  Filing may be accepted by an employee of the authority a the authority’s usual place for conducting official business (1.007).</a:t>
            </a:r>
            <a:r>
              <a:rPr lang="en-US" sz="3200" dirty="0"/>
              <a:t> </a:t>
            </a:r>
          </a:p>
          <a:p>
            <a:endParaRPr lang="en-US" dirty="0"/>
          </a:p>
        </p:txBody>
      </p:sp>
      <p:sp>
        <p:nvSpPr>
          <p:cNvPr id="7" name="Title 6"/>
          <p:cNvSpPr>
            <a:spLocks noGrp="1"/>
          </p:cNvSpPr>
          <p:nvPr>
            <p:ph type="title"/>
          </p:nvPr>
        </p:nvSpPr>
        <p:spPr/>
        <p:txBody>
          <a:bodyPr/>
          <a:lstStyle/>
          <a:p>
            <a:r>
              <a:rPr lang="en-US" b="1" dirty="0"/>
              <a:t>Filing Authority</a:t>
            </a:r>
          </a:p>
        </p:txBody>
      </p:sp>
    </p:spTree>
    <p:extLst>
      <p:ext uri="{BB962C8B-B14F-4D97-AF65-F5344CB8AC3E}">
        <p14:creationId xmlns:p14="http://schemas.microsoft.com/office/powerpoint/2010/main" val="4009332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9931C6D-49E4-4D6E-A8A9-7CB88B30C142}"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8" name="Content Placeholder 7"/>
          <p:cNvSpPr>
            <a:spLocks noGrp="1"/>
          </p:cNvSpPr>
          <p:nvPr>
            <p:ph idx="1"/>
          </p:nvPr>
        </p:nvSpPr>
        <p:spPr>
          <a:xfrm>
            <a:off x="381000" y="1752600"/>
            <a:ext cx="8229600" cy="4295238"/>
          </a:xfrm>
        </p:spPr>
        <p:txBody>
          <a:bodyPr>
            <a:normAutofit fontScale="77500" lnSpcReduction="20000"/>
          </a:bodyPr>
          <a:lstStyle/>
          <a:p>
            <a:r>
              <a:rPr lang="en-US" dirty="0"/>
              <a:t>Applications can be delivered </a:t>
            </a:r>
            <a:r>
              <a:rPr lang="en-US" b="1" dirty="0"/>
              <a:t>in person</a:t>
            </a:r>
            <a:r>
              <a:rPr lang="en-US" dirty="0"/>
              <a:t>, </a:t>
            </a:r>
            <a:r>
              <a:rPr lang="en-US" b="1" dirty="0"/>
              <a:t>by mail</a:t>
            </a:r>
            <a:r>
              <a:rPr lang="en-US" dirty="0"/>
              <a:t>, </a:t>
            </a:r>
            <a:r>
              <a:rPr lang="en-US" b="1" dirty="0"/>
              <a:t>fax, or email (in certain circumstances). </a:t>
            </a:r>
            <a:endParaRPr lang="en-US" dirty="0"/>
          </a:p>
          <a:p>
            <a:pPr lvl="1"/>
            <a:r>
              <a:rPr lang="en-US" dirty="0"/>
              <a:t>If by mail, must look at time of receipt </a:t>
            </a:r>
            <a:r>
              <a:rPr lang="en-US" b="1" u="sng" dirty="0"/>
              <a:t>NOT</a:t>
            </a:r>
            <a:r>
              <a:rPr lang="en-US" dirty="0"/>
              <a:t> postmark.</a:t>
            </a:r>
          </a:p>
          <a:p>
            <a:pPr lvl="2"/>
            <a:r>
              <a:rPr lang="en-US" dirty="0"/>
              <a:t>Receipt = actual possession of filing authority or agent, or time deposited in the authority's mail box.</a:t>
            </a:r>
          </a:p>
          <a:p>
            <a:pPr lvl="1"/>
            <a:r>
              <a:rPr lang="en-US" dirty="0"/>
              <a:t>Can’t submit via fax or email if application requires a filing fee.  SOS recommends not using fax or email if application contains petition.</a:t>
            </a:r>
          </a:p>
          <a:p>
            <a:pPr lvl="1"/>
            <a:r>
              <a:rPr lang="en-US" dirty="0"/>
              <a:t>Application can’t be submitted in parts.  All parts must be submitted at the same time. </a:t>
            </a:r>
          </a:p>
          <a:p>
            <a:r>
              <a:rPr lang="en-US" b="1" dirty="0">
                <a:solidFill>
                  <a:srgbClr val="C00000"/>
                </a:solidFill>
              </a:rPr>
              <a:t>NOTE:  HB 3107 (2021) authorized the filing of an application by email if the candidate is not filing with a filing fee. </a:t>
            </a:r>
          </a:p>
        </p:txBody>
      </p:sp>
      <p:sp>
        <p:nvSpPr>
          <p:cNvPr id="2" name="Title 1"/>
          <p:cNvSpPr>
            <a:spLocks noGrp="1"/>
          </p:cNvSpPr>
          <p:nvPr>
            <p:ph type="title"/>
          </p:nvPr>
        </p:nvSpPr>
        <p:spPr>
          <a:xfrm>
            <a:off x="609600" y="609600"/>
            <a:ext cx="8229600" cy="1143000"/>
          </a:xfrm>
        </p:spPr>
        <p:txBody>
          <a:bodyPr/>
          <a:lstStyle/>
          <a:p>
            <a:r>
              <a:rPr lang="en-US" b="1" dirty="0"/>
              <a:t>Method of Filing </a:t>
            </a:r>
          </a:p>
        </p:txBody>
      </p:sp>
    </p:spTree>
    <p:extLst>
      <p:ext uri="{BB962C8B-B14F-4D97-AF65-F5344CB8AC3E}">
        <p14:creationId xmlns:p14="http://schemas.microsoft.com/office/powerpoint/2010/main" val="2056250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28</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normAutofit/>
          </a:bodyPr>
          <a:lstStyle/>
          <a:p>
            <a:r>
              <a:rPr lang="en-US" dirty="0"/>
              <a:t>CANNOT submit application and filing fee at different times.</a:t>
            </a:r>
          </a:p>
          <a:p>
            <a:r>
              <a:rPr lang="en-US" dirty="0"/>
              <a:t>Deposit check or money order ASAP to ensure there are sufficient funds to cover fee. </a:t>
            </a:r>
          </a:p>
          <a:p>
            <a:endParaRPr lang="en-US" dirty="0"/>
          </a:p>
        </p:txBody>
      </p:sp>
      <p:sp>
        <p:nvSpPr>
          <p:cNvPr id="2" name="Title 1"/>
          <p:cNvSpPr>
            <a:spLocks noGrp="1"/>
          </p:cNvSpPr>
          <p:nvPr>
            <p:ph type="title"/>
          </p:nvPr>
        </p:nvSpPr>
        <p:spPr/>
        <p:txBody>
          <a:bodyPr>
            <a:normAutofit/>
          </a:bodyPr>
          <a:lstStyle/>
          <a:p>
            <a:r>
              <a:rPr lang="en-US" b="1" dirty="0"/>
              <a:t>Method of Filing</a:t>
            </a:r>
          </a:p>
        </p:txBody>
      </p:sp>
    </p:spTree>
    <p:extLst>
      <p:ext uri="{BB962C8B-B14F-4D97-AF65-F5344CB8AC3E}">
        <p14:creationId xmlns:p14="http://schemas.microsoft.com/office/powerpoint/2010/main" val="2915352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sp>
        <p:nvSpPr>
          <p:cNvPr id="2" name="Title 1"/>
          <p:cNvSpPr>
            <a:spLocks noGrp="1"/>
          </p:cNvSpPr>
          <p:nvPr>
            <p:ph type="title"/>
          </p:nvPr>
        </p:nvSpPr>
        <p:spPr>
          <a:xfrm>
            <a:off x="876300" y="577850"/>
            <a:ext cx="8229600" cy="1143000"/>
          </a:xfrm>
        </p:spPr>
        <p:txBody>
          <a:bodyPr/>
          <a:lstStyle/>
          <a:p>
            <a:r>
              <a:rPr lang="en-US" b="1" dirty="0"/>
              <a:t>Candidate Applications</a:t>
            </a:r>
          </a:p>
        </p:txBody>
      </p:sp>
      <p:sp>
        <p:nvSpPr>
          <p:cNvPr id="8" name="Content Placeholder 7"/>
          <p:cNvSpPr>
            <a:spLocks noGrp="1"/>
          </p:cNvSpPr>
          <p:nvPr>
            <p:ph idx="1"/>
          </p:nvPr>
        </p:nvSpPr>
        <p:spPr>
          <a:xfrm>
            <a:off x="228600" y="1981200"/>
            <a:ext cx="8686800" cy="4114800"/>
          </a:xfrm>
        </p:spPr>
        <p:txBody>
          <a:bodyPr>
            <a:normAutofit fontScale="92500" lnSpcReduction="10000"/>
          </a:bodyPr>
          <a:lstStyle/>
          <a:p>
            <a:r>
              <a:rPr lang="en-US" sz="2800" dirty="0"/>
              <a:t>Application for Party Chair on Primary Ballot  (2-1)</a:t>
            </a:r>
          </a:p>
          <a:p>
            <a:r>
              <a:rPr lang="en-US" sz="2800" dirty="0"/>
              <a:t>Application for Place on the Primary Ballot  (2-2)</a:t>
            </a:r>
          </a:p>
          <a:p>
            <a:r>
              <a:rPr lang="en-US" sz="2800" dirty="0"/>
              <a:t>Petition in Lieu of Filing Fee and/or Petition for Judicial Office (For Use in Primary Election)  (2-3)</a:t>
            </a:r>
          </a:p>
          <a:p>
            <a:r>
              <a:rPr lang="en-US" sz="2800" dirty="0"/>
              <a:t>Petition for Statewide Judicial Office on Primary Ballot (2-4)</a:t>
            </a:r>
          </a:p>
          <a:p>
            <a:r>
              <a:rPr lang="en-US" sz="2800" dirty="0"/>
              <a:t>Application for Place on Primary Ballot - Federal Office (2-5) </a:t>
            </a:r>
          </a:p>
          <a:p>
            <a:endParaRPr lang="en-US" sz="2800" dirty="0"/>
          </a:p>
          <a:p>
            <a:r>
              <a:rPr lang="en-US" sz="2800" dirty="0"/>
              <a:t>Applications and more can be found at:</a:t>
            </a:r>
          </a:p>
          <a:p>
            <a:pPr marL="457200" lvl="1" indent="0">
              <a:buNone/>
            </a:pPr>
            <a:r>
              <a:rPr lang="en-US" sz="2400" dirty="0">
                <a:hlinkClick r:id="rId2"/>
              </a:rPr>
              <a:t>www.sos.texas.gov</a:t>
            </a:r>
            <a:r>
              <a:rPr lang="en-US" sz="2400" dirty="0"/>
              <a:t> </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Tree>
    <p:extLst>
      <p:ext uri="{BB962C8B-B14F-4D97-AF65-F5344CB8AC3E}">
        <p14:creationId xmlns:p14="http://schemas.microsoft.com/office/powerpoint/2010/main" val="3204775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pPr/>
              <a:t>3</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pPr/>
              <a:t>11/24/2021</a:t>
            </a:fld>
            <a:endParaRPr lang="en-US"/>
          </a:p>
        </p:txBody>
      </p:sp>
      <p:sp>
        <p:nvSpPr>
          <p:cNvPr id="2" name="Title 1"/>
          <p:cNvSpPr>
            <a:spLocks noGrp="1"/>
          </p:cNvSpPr>
          <p:nvPr>
            <p:ph type="title"/>
          </p:nvPr>
        </p:nvSpPr>
        <p:spPr/>
        <p:txBody>
          <a:bodyPr/>
          <a:lstStyle/>
          <a:p>
            <a:r>
              <a:rPr lang="en-US" dirty="0"/>
              <a:t>Resources</a:t>
            </a:r>
          </a:p>
        </p:txBody>
      </p:sp>
      <p:sp>
        <p:nvSpPr>
          <p:cNvPr id="12" name="Text Placeholder 11"/>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3317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30</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57200" y="2057400"/>
            <a:ext cx="8229600" cy="3733800"/>
          </a:xfrm>
        </p:spPr>
        <p:txBody>
          <a:bodyPr>
            <a:normAutofit fontScale="92500" lnSpcReduction="10000"/>
          </a:bodyPr>
          <a:lstStyle/>
          <a:p>
            <a:r>
              <a:rPr lang="en-US" dirty="0"/>
              <a:t>Must be submitted in person, by mail, by fax, or email --- fax NOT recommended.</a:t>
            </a:r>
          </a:p>
          <a:p>
            <a:r>
              <a:rPr lang="en-US" dirty="0"/>
              <a:t>Must be submitted with application.   Candidate cannot give you petition pages in parts. </a:t>
            </a:r>
          </a:p>
          <a:p>
            <a:r>
              <a:rPr lang="en-US" dirty="0"/>
              <a:t>Must be reviewed by the Chair or designee.   The county voter registrar does not have any obligation or authority to review application on your behalf. </a:t>
            </a:r>
          </a:p>
        </p:txBody>
      </p:sp>
      <p:sp>
        <p:nvSpPr>
          <p:cNvPr id="2" name="Title 1"/>
          <p:cNvSpPr>
            <a:spLocks noGrp="1"/>
          </p:cNvSpPr>
          <p:nvPr>
            <p:ph type="title"/>
          </p:nvPr>
        </p:nvSpPr>
        <p:spPr/>
        <p:txBody>
          <a:bodyPr/>
          <a:lstStyle/>
          <a:p>
            <a:r>
              <a:rPr lang="en-US" b="1" dirty="0"/>
              <a:t>Petition in Lieu of Filing Fee</a:t>
            </a:r>
          </a:p>
        </p:txBody>
      </p:sp>
    </p:spTree>
    <p:extLst>
      <p:ext uri="{BB962C8B-B14F-4D97-AF65-F5344CB8AC3E}">
        <p14:creationId xmlns:p14="http://schemas.microsoft.com/office/powerpoint/2010/main" val="3088915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31</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57200" y="1696500"/>
            <a:ext cx="8229600" cy="4876800"/>
          </a:xfrm>
        </p:spPr>
        <p:txBody>
          <a:bodyPr>
            <a:normAutofit fontScale="55000" lnSpcReduction="20000"/>
          </a:bodyPr>
          <a:lstStyle/>
          <a:p>
            <a:pPr>
              <a:lnSpc>
                <a:spcPct val="107000"/>
              </a:lnSpc>
              <a:spcBef>
                <a:spcPts val="0"/>
              </a:spcBef>
              <a:spcAft>
                <a:spcPts val="600"/>
              </a:spcAft>
              <a:tabLst>
                <a:tab pos="1371600" algn="l"/>
              </a:tabLst>
            </a:pPr>
            <a:r>
              <a:rPr lang="en-US" sz="3800" b="1" dirty="0">
                <a:ea typeface="Times New Roman" panose="02020603050405020304" pitchFamily="18" charset="0"/>
                <a:cs typeface="Times New Roman" panose="02020603050405020304" pitchFamily="18" charset="0"/>
              </a:rPr>
              <a:t>For candidates running for</a:t>
            </a:r>
            <a:r>
              <a:rPr lang="en-US" sz="3800" dirty="0">
                <a:ea typeface="Times New Roman" panose="02020603050405020304" pitchFamily="18" charset="0"/>
                <a:cs typeface="Times New Roman" panose="02020603050405020304" pitchFamily="18" charset="0"/>
              </a:rPr>
              <a:t>:</a:t>
            </a:r>
          </a:p>
          <a:p>
            <a:pPr lvl="1">
              <a:lnSpc>
                <a:spcPct val="107000"/>
              </a:lnSpc>
              <a:spcBef>
                <a:spcPts val="0"/>
              </a:spcBef>
              <a:spcAft>
                <a:spcPts val="600"/>
              </a:spcAft>
              <a:tabLst>
                <a:tab pos="1371600" algn="l"/>
              </a:tabLst>
            </a:pPr>
            <a:r>
              <a:rPr lang="en-US" sz="3800" dirty="0">
                <a:ea typeface="Times New Roman" panose="02020603050405020304" pitchFamily="18" charset="0"/>
                <a:cs typeface="Times New Roman" panose="02020603050405020304" pitchFamily="18" charset="0"/>
              </a:rPr>
              <a:t> The Court of Appeals in the 1st, 2nd, 3rd, 4th, 5th, and 14th Districts, and </a:t>
            </a:r>
          </a:p>
          <a:p>
            <a:pPr lvl="1">
              <a:lnSpc>
                <a:spcPct val="107000"/>
              </a:lnSpc>
              <a:spcBef>
                <a:spcPts val="0"/>
              </a:spcBef>
              <a:spcAft>
                <a:spcPts val="600"/>
              </a:spcAft>
              <a:tabLst>
                <a:tab pos="1371600" algn="l"/>
              </a:tabLst>
            </a:pPr>
            <a:r>
              <a:rPr lang="en-US" sz="3800" dirty="0">
                <a:ea typeface="Times New Roman" panose="02020603050405020304" pitchFamily="18" charset="0"/>
                <a:cs typeface="Times New Roman" panose="02020603050405020304" pitchFamily="18" charset="0"/>
              </a:rPr>
              <a:t>All candidates running for judicial offices in Bexar, Dallas, Harris, and Tarrant counties,</a:t>
            </a:r>
          </a:p>
          <a:p>
            <a:pPr marL="0" indent="0">
              <a:lnSpc>
                <a:spcPct val="107000"/>
              </a:lnSpc>
              <a:spcBef>
                <a:spcPts val="0"/>
              </a:spcBef>
              <a:spcAft>
                <a:spcPts val="600"/>
              </a:spcAft>
              <a:buNone/>
              <a:tabLst>
                <a:tab pos="1371600" algn="l"/>
              </a:tabLst>
            </a:pPr>
            <a:r>
              <a:rPr lang="en-US" sz="3800" dirty="0">
                <a:ea typeface="Times New Roman" panose="02020603050405020304" pitchFamily="18" charset="0"/>
                <a:cs typeface="Times New Roman" panose="02020603050405020304" pitchFamily="18" charset="0"/>
              </a:rPr>
              <a:t>An extra 250-signature judicial petition is REQUIRED (in addition to the filing fee, or as 250 additional signatures that had to be collected on the petition in lieu of filing fee). Sec. 172.021(e).</a:t>
            </a:r>
            <a:br>
              <a:rPr lang="en-US" sz="3800" dirty="0">
                <a:ea typeface="Times New Roman" panose="02020603050405020304" pitchFamily="18" charset="0"/>
                <a:cs typeface="Times New Roman" panose="02020603050405020304" pitchFamily="18" charset="0"/>
              </a:rPr>
            </a:br>
            <a:endParaRPr lang="en-US" sz="3800" dirty="0">
              <a:ea typeface="Times New Roman" panose="02020603050405020304" pitchFamily="18" charset="0"/>
              <a:cs typeface="Times New Roman" panose="02020603050405020304" pitchFamily="18" charset="0"/>
            </a:endParaRPr>
          </a:p>
          <a:p>
            <a:pPr>
              <a:lnSpc>
                <a:spcPct val="107000"/>
              </a:lnSpc>
              <a:spcBef>
                <a:spcPts val="0"/>
              </a:spcBef>
              <a:spcAft>
                <a:spcPts val="600"/>
              </a:spcAft>
              <a:tabLst>
                <a:tab pos="1371600" algn="l"/>
              </a:tabLst>
            </a:pPr>
            <a:r>
              <a:rPr lang="en-US" sz="3800" b="1" dirty="0">
                <a:ea typeface="Times New Roman" panose="02020603050405020304" pitchFamily="18" charset="0"/>
                <a:cs typeface="Times New Roman" panose="02020603050405020304" pitchFamily="18" charset="0"/>
              </a:rPr>
              <a:t>For candidates running for:</a:t>
            </a:r>
          </a:p>
          <a:p>
            <a:pPr lvl="1">
              <a:lnSpc>
                <a:spcPct val="107000"/>
              </a:lnSpc>
              <a:spcBef>
                <a:spcPts val="0"/>
              </a:spcBef>
              <a:spcAft>
                <a:spcPts val="600"/>
              </a:spcAft>
              <a:tabLst>
                <a:tab pos="1371600" algn="l"/>
              </a:tabLst>
            </a:pPr>
            <a:r>
              <a:rPr lang="en-US" sz="3800" dirty="0">
                <a:ea typeface="Times New Roman" panose="02020603050405020304" pitchFamily="18" charset="0"/>
                <a:cs typeface="Times New Roman" panose="02020603050405020304" pitchFamily="18" charset="0"/>
              </a:rPr>
              <a:t>State supreme court or </a:t>
            </a:r>
          </a:p>
          <a:p>
            <a:pPr lvl="1">
              <a:lnSpc>
                <a:spcPct val="107000"/>
              </a:lnSpc>
              <a:spcBef>
                <a:spcPts val="0"/>
              </a:spcBef>
              <a:spcAft>
                <a:spcPts val="600"/>
              </a:spcAft>
              <a:tabLst>
                <a:tab pos="1371600" algn="l"/>
              </a:tabLst>
            </a:pPr>
            <a:r>
              <a:rPr lang="en-US" sz="3800" dirty="0">
                <a:ea typeface="Times New Roman" panose="02020603050405020304" pitchFamily="18" charset="0"/>
                <a:cs typeface="Times New Roman" panose="02020603050405020304" pitchFamily="18" charset="0"/>
              </a:rPr>
              <a:t>the court of criminal appeals </a:t>
            </a:r>
          </a:p>
          <a:p>
            <a:pPr marL="0" indent="0">
              <a:lnSpc>
                <a:spcPct val="107000"/>
              </a:lnSpc>
              <a:spcBef>
                <a:spcPts val="0"/>
              </a:spcBef>
              <a:spcAft>
                <a:spcPts val="600"/>
              </a:spcAft>
              <a:buNone/>
              <a:tabLst>
                <a:tab pos="1371600" algn="l"/>
              </a:tabLst>
            </a:pPr>
            <a:r>
              <a:rPr lang="en-US" sz="3800" dirty="0">
                <a:ea typeface="Times New Roman" panose="02020603050405020304" pitchFamily="18" charset="0"/>
                <a:cs typeface="Times New Roman" panose="02020603050405020304" pitchFamily="18" charset="0"/>
              </a:rPr>
              <a:t>Candidates are REQUIRED to file a petition with at least 50 signatures from each court of appeals district in the state. (Sec. 172.021)  </a:t>
            </a:r>
            <a:endParaRPr lang="en-US" sz="3800" dirty="0">
              <a:ea typeface="Calibri" panose="020F0502020204030204" pitchFamily="34" charset="0"/>
              <a:cs typeface="Times New Roman" panose="02020603050405020304" pitchFamily="18" charset="0"/>
            </a:endParaRPr>
          </a:p>
          <a:p>
            <a:endParaRPr lang="en-US" sz="3800" dirty="0"/>
          </a:p>
        </p:txBody>
      </p:sp>
      <p:sp>
        <p:nvSpPr>
          <p:cNvPr id="2" name="Title 1"/>
          <p:cNvSpPr>
            <a:spLocks noGrp="1"/>
          </p:cNvSpPr>
          <p:nvPr>
            <p:ph type="title"/>
          </p:nvPr>
        </p:nvSpPr>
        <p:spPr>
          <a:xfrm>
            <a:off x="685800" y="630115"/>
            <a:ext cx="8229600" cy="1143000"/>
          </a:xfrm>
        </p:spPr>
        <p:txBody>
          <a:bodyPr/>
          <a:lstStyle/>
          <a:p>
            <a:r>
              <a:rPr lang="en-US" b="1" dirty="0"/>
              <a:t>Judicial Petition</a:t>
            </a:r>
          </a:p>
        </p:txBody>
      </p:sp>
    </p:spTree>
    <p:extLst>
      <p:ext uri="{BB962C8B-B14F-4D97-AF65-F5344CB8AC3E}">
        <p14:creationId xmlns:p14="http://schemas.microsoft.com/office/powerpoint/2010/main" val="2011967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32</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57200" y="2057400"/>
            <a:ext cx="8229600" cy="3657600"/>
          </a:xfrm>
        </p:spPr>
        <p:txBody>
          <a:bodyPr>
            <a:normAutofit/>
          </a:bodyPr>
          <a:lstStyle/>
          <a:p>
            <a:r>
              <a:rPr lang="en-US" b="1" dirty="0"/>
              <a:t>Form, Content and Procedure</a:t>
            </a:r>
          </a:p>
          <a:p>
            <a:pPr lvl="1"/>
            <a:r>
              <a:rPr lang="en-US" dirty="0"/>
              <a:t>Was the candidate application submitted timely?</a:t>
            </a:r>
          </a:p>
          <a:p>
            <a:pPr lvl="1"/>
            <a:r>
              <a:rPr lang="en-US" dirty="0"/>
              <a:t>Was it filled out properly?</a:t>
            </a:r>
          </a:p>
          <a:p>
            <a:r>
              <a:rPr lang="en-US" b="1" dirty="0"/>
              <a:t>Eligibility</a:t>
            </a:r>
          </a:p>
          <a:p>
            <a:pPr lvl="1"/>
            <a:r>
              <a:rPr lang="en-US" dirty="0"/>
              <a:t>On the face of the application, does the candidate meet the eligibility requirements associated with that office?</a:t>
            </a:r>
          </a:p>
          <a:p>
            <a:pPr lvl="1"/>
            <a:endParaRPr lang="en-US" dirty="0"/>
          </a:p>
          <a:p>
            <a:pPr lvl="1"/>
            <a:endParaRPr lang="en-US" dirty="0"/>
          </a:p>
        </p:txBody>
      </p:sp>
      <p:sp>
        <p:nvSpPr>
          <p:cNvPr id="2" name="Title 1"/>
          <p:cNvSpPr>
            <a:spLocks noGrp="1"/>
          </p:cNvSpPr>
          <p:nvPr>
            <p:ph type="title"/>
          </p:nvPr>
        </p:nvSpPr>
        <p:spPr/>
        <p:txBody>
          <a:bodyPr/>
          <a:lstStyle/>
          <a:p>
            <a:r>
              <a:rPr lang="en-US" b="1" dirty="0"/>
              <a:t>Review of Application</a:t>
            </a:r>
          </a:p>
        </p:txBody>
      </p:sp>
    </p:spTree>
    <p:extLst>
      <p:ext uri="{BB962C8B-B14F-4D97-AF65-F5344CB8AC3E}">
        <p14:creationId xmlns:p14="http://schemas.microsoft.com/office/powerpoint/2010/main" val="798311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33</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lstStyle/>
          <a:p>
            <a:pPr lvl="0"/>
            <a:r>
              <a:rPr lang="en-US" sz="2400" b="1" dirty="0"/>
              <a:t>Felony Conviction </a:t>
            </a:r>
          </a:p>
          <a:p>
            <a:pPr lvl="1"/>
            <a:r>
              <a:rPr lang="en-US" sz="2400" dirty="0"/>
              <a:t>Does the voter have a final felony conviction? If so, have they been pardoned or otherwise released from the resulting disabilities?  (NOTE:  Not all offices prohibit felony convictions)</a:t>
            </a:r>
          </a:p>
          <a:p>
            <a:pPr lvl="1"/>
            <a:r>
              <a:rPr lang="en-US" sz="2400" dirty="0"/>
              <a:t>OAG Opinion – </a:t>
            </a:r>
            <a:r>
              <a:rPr lang="en-US" sz="2400" dirty="0">
                <a:hlinkClick r:id="rId2"/>
              </a:rPr>
              <a:t>KP-0251</a:t>
            </a:r>
            <a:r>
              <a:rPr lang="en-US" sz="2400" dirty="0"/>
              <a:t>-  regarding Felony Convictions and Candidacy</a:t>
            </a:r>
          </a:p>
          <a:p>
            <a:pPr lvl="1"/>
            <a:endParaRPr lang="en-US" sz="2400" dirty="0"/>
          </a:p>
          <a:p>
            <a:endParaRPr lang="en-US" dirty="0"/>
          </a:p>
        </p:txBody>
      </p:sp>
      <p:sp>
        <p:nvSpPr>
          <p:cNvPr id="2" name="Title 1"/>
          <p:cNvSpPr>
            <a:spLocks noGrp="1"/>
          </p:cNvSpPr>
          <p:nvPr>
            <p:ph type="title"/>
          </p:nvPr>
        </p:nvSpPr>
        <p:spPr/>
        <p:txBody>
          <a:bodyPr/>
          <a:lstStyle/>
          <a:p>
            <a:r>
              <a:rPr lang="en-US" b="1" dirty="0"/>
              <a:t>Eligibility</a:t>
            </a:r>
            <a:endParaRPr lang="en-US" dirty="0"/>
          </a:p>
        </p:txBody>
      </p:sp>
    </p:spTree>
    <p:extLst>
      <p:ext uri="{BB962C8B-B14F-4D97-AF65-F5344CB8AC3E}">
        <p14:creationId xmlns:p14="http://schemas.microsoft.com/office/powerpoint/2010/main" val="4823451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34</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lstStyle/>
          <a:p>
            <a:r>
              <a:rPr lang="en-US" dirty="0"/>
              <a:t>Once Application has been accepted, candidate information must be entered into SOS system and the applicable status should be listed for that candidate. </a:t>
            </a:r>
          </a:p>
        </p:txBody>
      </p:sp>
      <p:sp>
        <p:nvSpPr>
          <p:cNvPr id="2" name="Title 1"/>
          <p:cNvSpPr>
            <a:spLocks noGrp="1"/>
          </p:cNvSpPr>
          <p:nvPr>
            <p:ph type="title"/>
          </p:nvPr>
        </p:nvSpPr>
        <p:spPr/>
        <p:txBody>
          <a:bodyPr/>
          <a:lstStyle/>
          <a:p>
            <a:r>
              <a:rPr lang="en-US" b="1" dirty="0"/>
              <a:t>Accepting a Candidate Application</a:t>
            </a:r>
          </a:p>
        </p:txBody>
      </p:sp>
    </p:spTree>
    <p:extLst>
      <p:ext uri="{BB962C8B-B14F-4D97-AF65-F5344CB8AC3E}">
        <p14:creationId xmlns:p14="http://schemas.microsoft.com/office/powerpoint/2010/main" val="24253085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35</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57200" y="2057400"/>
            <a:ext cx="8229600" cy="3886200"/>
          </a:xfrm>
        </p:spPr>
        <p:txBody>
          <a:bodyPr/>
          <a:lstStyle/>
          <a:p>
            <a:r>
              <a:rPr lang="en-US" dirty="0"/>
              <a:t>If a candidate’s application is rejected, the candidate’s information must be entered into the SOS candidate filing system and the applicable status should be listed for that candidate.</a:t>
            </a:r>
          </a:p>
          <a:p>
            <a:endParaRPr lang="en-US" dirty="0"/>
          </a:p>
        </p:txBody>
      </p:sp>
      <p:sp>
        <p:nvSpPr>
          <p:cNvPr id="2" name="Title 1"/>
          <p:cNvSpPr>
            <a:spLocks noGrp="1"/>
          </p:cNvSpPr>
          <p:nvPr>
            <p:ph type="title"/>
          </p:nvPr>
        </p:nvSpPr>
        <p:spPr/>
        <p:txBody>
          <a:bodyPr/>
          <a:lstStyle/>
          <a:p>
            <a:r>
              <a:rPr lang="en-US" b="1" dirty="0"/>
              <a:t>Rejecting a Candidate Application</a:t>
            </a:r>
          </a:p>
        </p:txBody>
      </p:sp>
    </p:spTree>
    <p:extLst>
      <p:ext uri="{BB962C8B-B14F-4D97-AF65-F5344CB8AC3E}">
        <p14:creationId xmlns:p14="http://schemas.microsoft.com/office/powerpoint/2010/main" val="2824313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3" name="Content Placeholder 2"/>
          <p:cNvSpPr>
            <a:spLocks noGrp="1"/>
          </p:cNvSpPr>
          <p:nvPr>
            <p:ph idx="1"/>
          </p:nvPr>
        </p:nvSpPr>
        <p:spPr>
          <a:xfrm>
            <a:off x="457200" y="1752600"/>
            <a:ext cx="8229600" cy="4495800"/>
          </a:xfrm>
        </p:spPr>
        <p:txBody>
          <a:bodyPr>
            <a:normAutofit lnSpcReduction="10000"/>
          </a:bodyPr>
          <a:lstStyle/>
          <a:p>
            <a:r>
              <a:rPr lang="en-US" dirty="0"/>
              <a:t>To be effective, withdrawal </a:t>
            </a:r>
            <a:r>
              <a:rPr lang="en-US" b="1" u="sng" dirty="0"/>
              <a:t>MUST</a:t>
            </a:r>
            <a:r>
              <a:rPr lang="en-US" dirty="0"/>
              <a:t> be:</a:t>
            </a:r>
          </a:p>
          <a:p>
            <a:pPr lvl="1"/>
            <a:r>
              <a:rPr lang="en-US" dirty="0"/>
              <a:t>In writing, signed, and acknowledged (sworn to) by the candidate, AND</a:t>
            </a:r>
          </a:p>
          <a:p>
            <a:pPr lvl="1"/>
            <a:r>
              <a:rPr lang="en-US" dirty="0"/>
              <a:t>Timely filed with the filing authority. </a:t>
            </a:r>
          </a:p>
          <a:p>
            <a:endParaRPr lang="en-US" dirty="0"/>
          </a:p>
          <a:p>
            <a:r>
              <a:rPr lang="en-US" dirty="0"/>
              <a:t>This has the effect of removing name from ballot.  If withdrawal submitted too late, candidate’s name remains on ballot and withdrawal has no effect.</a:t>
            </a:r>
          </a:p>
          <a:p>
            <a:pPr marL="457200" lvl="1" indent="0">
              <a:buNone/>
            </a:pP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marL="457200" lvl="1" indent="0">
              <a:buNone/>
            </a:pPr>
            <a:endParaRPr lang="en-US" dirty="0"/>
          </a:p>
          <a:p>
            <a:pPr marL="914400" lvl="2" indent="0">
              <a:buNone/>
            </a:pPr>
            <a:endParaRPr lang="en-US" dirty="0"/>
          </a:p>
        </p:txBody>
      </p:sp>
      <p:sp>
        <p:nvSpPr>
          <p:cNvPr id="2" name="Title 1"/>
          <p:cNvSpPr>
            <a:spLocks noGrp="1"/>
          </p:cNvSpPr>
          <p:nvPr>
            <p:ph type="title"/>
          </p:nvPr>
        </p:nvSpPr>
        <p:spPr>
          <a:xfrm>
            <a:off x="685800" y="609600"/>
            <a:ext cx="8229600" cy="1143000"/>
          </a:xfrm>
        </p:spPr>
        <p:txBody>
          <a:bodyPr/>
          <a:lstStyle/>
          <a:p>
            <a:r>
              <a:rPr lang="en-US" b="1" dirty="0"/>
              <a:t>Withdrawal</a:t>
            </a:r>
          </a:p>
        </p:txBody>
      </p:sp>
    </p:spTree>
    <p:extLst>
      <p:ext uri="{BB962C8B-B14F-4D97-AF65-F5344CB8AC3E}">
        <p14:creationId xmlns:p14="http://schemas.microsoft.com/office/powerpoint/2010/main" val="148030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37</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2" name="Title 1"/>
          <p:cNvSpPr>
            <a:spLocks noGrp="1"/>
          </p:cNvSpPr>
          <p:nvPr>
            <p:ph type="title"/>
          </p:nvPr>
        </p:nvSpPr>
        <p:spPr/>
        <p:txBody>
          <a:bodyPr/>
          <a:lstStyle/>
          <a:p>
            <a:r>
              <a:rPr lang="en-US" dirty="0"/>
              <a:t>Ballot Certification and Preparation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41038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pPr/>
              <a:t>38</a:t>
            </a:fld>
            <a:endParaRPr lang="en-US"/>
          </a:p>
        </p:txBody>
      </p:sp>
      <p:sp>
        <p:nvSpPr>
          <p:cNvPr id="5" name="Footer Placeholder 4"/>
          <p:cNvSpPr>
            <a:spLocks noGrp="1"/>
          </p:cNvSpPr>
          <p:nvPr>
            <p:ph type="ftr" sz="quarter" idx="11"/>
          </p:nvPr>
        </p:nvSpPr>
        <p:spPr/>
        <p:txBody>
          <a:bodyPr/>
          <a:lstStyle/>
          <a:p>
            <a:r>
              <a:rPr lang="en-US"/>
              <a:t>Texas Secretary of State Elections Division</a:t>
            </a:r>
          </a:p>
        </p:txBody>
      </p:sp>
      <p:sp>
        <p:nvSpPr>
          <p:cNvPr id="4" name="Date Placeholder 3"/>
          <p:cNvSpPr>
            <a:spLocks noGrp="1"/>
          </p:cNvSpPr>
          <p:nvPr>
            <p:ph type="dt" sz="half" idx="10"/>
          </p:nvPr>
        </p:nvSpPr>
        <p:spPr/>
        <p:txBody>
          <a:bodyPr/>
          <a:lstStyle/>
          <a:p>
            <a:fld id="{34E99740-6221-490E-95DC-3861E0D126A7}" type="datetime1">
              <a:rPr lang="en-US" smtClean="0"/>
              <a:pPr/>
              <a:t>11/24/2021</a:t>
            </a:fld>
            <a:endParaRPr lang="en-US"/>
          </a:p>
        </p:txBody>
      </p:sp>
      <p:sp>
        <p:nvSpPr>
          <p:cNvPr id="3" name="Content Placeholder 2"/>
          <p:cNvSpPr>
            <a:spLocks noGrp="1"/>
          </p:cNvSpPr>
          <p:nvPr>
            <p:ph idx="1"/>
          </p:nvPr>
        </p:nvSpPr>
        <p:spPr>
          <a:xfrm>
            <a:off x="457200" y="2105562"/>
            <a:ext cx="8229600" cy="4247076"/>
          </a:xfrm>
        </p:spPr>
        <p:txBody>
          <a:bodyPr>
            <a:normAutofit fontScale="92500" lnSpcReduction="10000"/>
          </a:bodyPr>
          <a:lstStyle/>
          <a:p>
            <a:pPr>
              <a:spcAft>
                <a:spcPts val="600"/>
              </a:spcAft>
            </a:pPr>
            <a:r>
              <a:rPr lang="en-US" b="1" dirty="0">
                <a:highlight>
                  <a:srgbClr val="FFFF00"/>
                </a:highlight>
              </a:rPr>
              <a:t>December 21, 2021:</a:t>
            </a:r>
            <a:r>
              <a:rPr lang="en-US" dirty="0"/>
              <a:t>  Date by which list of candidates will be certified by state chair and will be ready to act on for most* offices. </a:t>
            </a:r>
          </a:p>
          <a:p>
            <a:pPr lvl="1">
              <a:spcAft>
                <a:spcPts val="600"/>
              </a:spcAft>
            </a:pPr>
            <a:r>
              <a:rPr lang="en-US" dirty="0"/>
              <a:t>State Chair must notify county chair that certified list is available.</a:t>
            </a:r>
          </a:p>
          <a:p>
            <a:pPr>
              <a:spcAft>
                <a:spcPts val="600"/>
              </a:spcAft>
            </a:pPr>
            <a:r>
              <a:rPr lang="en-US" b="1" dirty="0">
                <a:highlight>
                  <a:srgbClr val="FFFF00"/>
                </a:highlight>
              </a:rPr>
              <a:t>December 23, 2021</a:t>
            </a:r>
            <a:r>
              <a:rPr lang="en-US" dirty="0"/>
              <a:t>:  Date by which ballot drawing must occur for most* offices. </a:t>
            </a:r>
          </a:p>
          <a:p>
            <a:pPr>
              <a:spcAft>
                <a:spcPts val="600"/>
              </a:spcAft>
            </a:pPr>
            <a:r>
              <a:rPr lang="en-US" dirty="0"/>
              <a:t>Ballots must be prepared, tested and mailed out to eligible military and overseas voters by January </a:t>
            </a:r>
          </a:p>
        </p:txBody>
      </p:sp>
      <p:sp>
        <p:nvSpPr>
          <p:cNvPr id="2" name="Title 1"/>
          <p:cNvSpPr>
            <a:spLocks noGrp="1"/>
          </p:cNvSpPr>
          <p:nvPr>
            <p:ph type="title"/>
          </p:nvPr>
        </p:nvSpPr>
        <p:spPr>
          <a:xfrm>
            <a:off x="457200" y="685800"/>
            <a:ext cx="8229600" cy="1143000"/>
          </a:xfrm>
        </p:spPr>
        <p:txBody>
          <a:bodyPr/>
          <a:lstStyle/>
          <a:p>
            <a:r>
              <a:rPr lang="en-US" b="1" dirty="0"/>
              <a:t>Certification and Preparation</a:t>
            </a:r>
          </a:p>
        </p:txBody>
      </p:sp>
    </p:spTree>
    <p:extLst>
      <p:ext uri="{BB962C8B-B14F-4D97-AF65-F5344CB8AC3E}">
        <p14:creationId xmlns:p14="http://schemas.microsoft.com/office/powerpoint/2010/main" val="1198707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 Elections Division</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3" name="Content Placeholder 2"/>
          <p:cNvSpPr>
            <a:spLocks noGrp="1"/>
          </p:cNvSpPr>
          <p:nvPr>
            <p:ph idx="1"/>
          </p:nvPr>
        </p:nvSpPr>
        <p:spPr>
          <a:xfrm>
            <a:off x="381000" y="1463375"/>
            <a:ext cx="8305800" cy="4785025"/>
          </a:xfrm>
        </p:spPr>
        <p:txBody>
          <a:bodyPr>
            <a:normAutofit lnSpcReduction="10000"/>
          </a:bodyPr>
          <a:lstStyle/>
          <a:p>
            <a:r>
              <a:rPr lang="en-US" b="1" dirty="0"/>
              <a:t>Who conducts drawing</a:t>
            </a:r>
            <a:r>
              <a:rPr lang="en-US" dirty="0"/>
              <a:t>?</a:t>
            </a:r>
          </a:p>
          <a:p>
            <a:pPr lvl="1"/>
            <a:r>
              <a:rPr lang="en-US" sz="2200" dirty="0">
                <a:solidFill>
                  <a:srgbClr val="C00000"/>
                </a:solidFill>
              </a:rPr>
              <a:t>County Chair or </a:t>
            </a:r>
            <a:r>
              <a:rPr lang="en-US" sz="2200" b="1" dirty="0">
                <a:solidFill>
                  <a:srgbClr val="C00000"/>
                </a:solidFill>
              </a:rPr>
              <a:t>Chair’s designee </a:t>
            </a:r>
          </a:p>
          <a:p>
            <a:pPr lvl="2"/>
            <a:r>
              <a:rPr lang="en-US" sz="1800" dirty="0"/>
              <a:t>Unless the County Executive Committee provides by resolution that the drawing be conducted by the Primary Committee.</a:t>
            </a:r>
          </a:p>
          <a:p>
            <a:r>
              <a:rPr lang="en-US" b="1" dirty="0"/>
              <a:t>When is ballot drawing</a:t>
            </a:r>
            <a:r>
              <a:rPr lang="en-US" dirty="0"/>
              <a:t>?</a:t>
            </a:r>
          </a:p>
          <a:p>
            <a:pPr lvl="1"/>
            <a:r>
              <a:rPr lang="en-US" sz="1800" dirty="0"/>
              <a:t>Ballot Drawing must be held no later than the 10</a:t>
            </a:r>
            <a:r>
              <a:rPr lang="en-US" sz="1800" baseline="30000" dirty="0"/>
              <a:t>th</a:t>
            </a:r>
            <a:r>
              <a:rPr lang="en-US" sz="1800" dirty="0"/>
              <a:t> day after the date of the regular filing deadline.</a:t>
            </a:r>
          </a:p>
          <a:p>
            <a:r>
              <a:rPr lang="en-US" b="1" dirty="0"/>
              <a:t>Notice for Ballot Drawing</a:t>
            </a:r>
          </a:p>
          <a:p>
            <a:pPr lvl="1"/>
            <a:r>
              <a:rPr lang="en-US" sz="1800" dirty="0"/>
              <a:t>Chair must post notice on the party’s website 24 hours preceding the date, hour, and place of ballot drawing </a:t>
            </a:r>
          </a:p>
          <a:p>
            <a:pPr lvl="1"/>
            <a:r>
              <a:rPr lang="en-US" sz="1800" dirty="0"/>
              <a:t>If the party does not maintain an Internet website, the party must post notice on the commissioners court bulletin board. </a:t>
            </a:r>
          </a:p>
          <a:p>
            <a:pPr lvl="1"/>
            <a:r>
              <a:rPr lang="en-US" sz="1800" dirty="0"/>
              <a:t>All candidates who provide an email address on their filing form must be notified electronically of drawing. (Sec. 172.082(e)).</a:t>
            </a:r>
          </a:p>
          <a:p>
            <a:pPr lvl="1"/>
            <a:endParaRPr lang="en-US" sz="2600" dirty="0"/>
          </a:p>
        </p:txBody>
      </p:sp>
      <p:sp>
        <p:nvSpPr>
          <p:cNvPr id="2" name="Title 1"/>
          <p:cNvSpPr>
            <a:spLocks noGrp="1"/>
          </p:cNvSpPr>
          <p:nvPr>
            <p:ph type="title"/>
          </p:nvPr>
        </p:nvSpPr>
        <p:spPr>
          <a:xfrm>
            <a:off x="457200" y="609600"/>
            <a:ext cx="8229600" cy="850363"/>
          </a:xfrm>
        </p:spPr>
        <p:txBody>
          <a:bodyPr/>
          <a:lstStyle/>
          <a:p>
            <a:pPr algn="ctr"/>
            <a:r>
              <a:rPr lang="en-US" b="1" dirty="0"/>
              <a:t>Ballot Drawing</a:t>
            </a:r>
          </a:p>
        </p:txBody>
      </p:sp>
    </p:spTree>
    <p:extLst>
      <p:ext uri="{BB962C8B-B14F-4D97-AF65-F5344CB8AC3E}">
        <p14:creationId xmlns:p14="http://schemas.microsoft.com/office/powerpoint/2010/main" val="3876807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4</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48408" y="1964055"/>
            <a:ext cx="8229600" cy="4724400"/>
          </a:xfrm>
        </p:spPr>
        <p:txBody>
          <a:bodyPr numCol="2">
            <a:normAutofit fontScale="70000" lnSpcReduction="20000"/>
          </a:bodyPr>
          <a:lstStyle/>
          <a:p>
            <a:r>
              <a:rPr lang="en-US" sz="3800" b="1" dirty="0"/>
              <a:t>Secretary of State</a:t>
            </a:r>
          </a:p>
          <a:p>
            <a:pPr lvl="1"/>
            <a:r>
              <a:rPr lang="en-US" sz="2600" dirty="0"/>
              <a:t>Primary Calendar &amp; Appendices</a:t>
            </a:r>
          </a:p>
          <a:p>
            <a:pPr lvl="1"/>
            <a:r>
              <a:rPr lang="en-US" sz="2600" dirty="0"/>
              <a:t>2022 Candidate’s Guide</a:t>
            </a:r>
          </a:p>
          <a:p>
            <a:pPr lvl="1"/>
            <a:r>
              <a:rPr lang="en-US" sz="2600" dirty="0"/>
              <a:t>Training Materials </a:t>
            </a:r>
          </a:p>
          <a:p>
            <a:pPr lvl="2"/>
            <a:r>
              <a:rPr lang="en-US" sz="2300" dirty="0"/>
              <a:t>Election Judges and Clerk’s Handbook</a:t>
            </a:r>
          </a:p>
          <a:p>
            <a:pPr lvl="2"/>
            <a:r>
              <a:rPr lang="en-US" sz="2300" dirty="0"/>
              <a:t>Early Voting Ballot Board Handbook </a:t>
            </a:r>
          </a:p>
          <a:p>
            <a:pPr lvl="2"/>
            <a:r>
              <a:rPr lang="en-US" sz="2300" dirty="0"/>
              <a:t>Poll Watcher Handbook </a:t>
            </a:r>
          </a:p>
          <a:p>
            <a:pPr lvl="2"/>
            <a:r>
              <a:rPr lang="en-US" sz="2300" dirty="0"/>
              <a:t>Online Election Worker Training </a:t>
            </a:r>
          </a:p>
          <a:p>
            <a:pPr lvl="2"/>
            <a:r>
              <a:rPr lang="en-US" sz="2300" dirty="0"/>
              <a:t>Online Poll Watcher Training (Coming soon!)</a:t>
            </a:r>
          </a:p>
          <a:p>
            <a:pPr lvl="1"/>
            <a:r>
              <a:rPr lang="en-US" sz="2600" dirty="0"/>
              <a:t>Advisories - Conducting Your Elections</a:t>
            </a:r>
          </a:p>
          <a:p>
            <a:pPr lvl="1"/>
            <a:r>
              <a:rPr lang="en-US" sz="2600" dirty="0"/>
              <a:t>Assistance by Phone and Email</a:t>
            </a:r>
          </a:p>
          <a:p>
            <a:pPr lvl="1"/>
            <a:r>
              <a:rPr lang="en-US" sz="2600" dirty="0"/>
              <a:t>County Chair Handbook</a:t>
            </a:r>
          </a:p>
          <a:p>
            <a:pPr lvl="1"/>
            <a:endParaRPr lang="en-US" dirty="0"/>
          </a:p>
          <a:p>
            <a:pPr lvl="1"/>
            <a:endParaRPr lang="en-US" dirty="0"/>
          </a:p>
          <a:p>
            <a:pPr lvl="0"/>
            <a:r>
              <a:rPr lang="en-US" sz="3600" b="1" dirty="0"/>
              <a:t>County Election Official </a:t>
            </a:r>
          </a:p>
          <a:p>
            <a:pPr lvl="1"/>
            <a:r>
              <a:rPr lang="en-US" sz="2900" dirty="0"/>
              <a:t>Early Voting</a:t>
            </a:r>
          </a:p>
          <a:p>
            <a:pPr lvl="1"/>
            <a:r>
              <a:rPr lang="en-US" sz="2900" dirty="0"/>
              <a:t>Contracts/Joint Elections</a:t>
            </a:r>
          </a:p>
          <a:p>
            <a:pPr lvl="1"/>
            <a:r>
              <a:rPr lang="en-US" sz="2900" dirty="0"/>
              <a:t>Voting Systems</a:t>
            </a:r>
          </a:p>
          <a:p>
            <a:pPr lvl="1"/>
            <a:r>
              <a:rPr lang="en-US" sz="2900" dirty="0"/>
              <a:t>Institutional knowledge</a:t>
            </a:r>
          </a:p>
          <a:p>
            <a:pPr lvl="1"/>
            <a:r>
              <a:rPr lang="en-US" sz="2900" dirty="0"/>
              <a:t>Web Postings!! </a:t>
            </a:r>
          </a:p>
          <a:p>
            <a:pPr lvl="0"/>
            <a:r>
              <a:rPr lang="en-US" sz="3600" b="1" dirty="0"/>
              <a:t>State Chairs</a:t>
            </a:r>
          </a:p>
          <a:p>
            <a:pPr lvl="1"/>
            <a:r>
              <a:rPr lang="en-US" sz="3200" dirty="0"/>
              <a:t>Party Rules</a:t>
            </a:r>
          </a:p>
          <a:p>
            <a:pPr lvl="0"/>
            <a:r>
              <a:rPr lang="en-US" sz="3600" b="1" dirty="0"/>
              <a:t>Texas Ethics Commission</a:t>
            </a:r>
          </a:p>
          <a:p>
            <a:pPr lvl="1"/>
            <a:r>
              <a:rPr lang="en-US" sz="3200" dirty="0"/>
              <a:t>Campaign Finance</a:t>
            </a:r>
          </a:p>
          <a:p>
            <a:pPr lvl="1"/>
            <a:endParaRPr lang="en-US" sz="3600" dirty="0"/>
          </a:p>
          <a:p>
            <a:pPr lvl="1"/>
            <a:endParaRPr lang="en-US" dirty="0"/>
          </a:p>
        </p:txBody>
      </p:sp>
      <p:sp>
        <p:nvSpPr>
          <p:cNvPr id="2" name="Title 1"/>
          <p:cNvSpPr>
            <a:spLocks noGrp="1"/>
          </p:cNvSpPr>
          <p:nvPr>
            <p:ph type="title"/>
          </p:nvPr>
        </p:nvSpPr>
        <p:spPr>
          <a:xfrm>
            <a:off x="457200" y="609600"/>
            <a:ext cx="8229600" cy="1143000"/>
          </a:xfrm>
        </p:spPr>
        <p:txBody>
          <a:bodyPr/>
          <a:lstStyle/>
          <a:p>
            <a:r>
              <a:rPr lang="en-US" b="1" dirty="0"/>
              <a:t>Available Resources</a:t>
            </a:r>
          </a:p>
        </p:txBody>
      </p:sp>
    </p:spTree>
    <p:extLst>
      <p:ext uri="{BB962C8B-B14F-4D97-AF65-F5344CB8AC3E}">
        <p14:creationId xmlns:p14="http://schemas.microsoft.com/office/powerpoint/2010/main" val="5429063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6429A"/>
                </a:solidFill>
                <a:effectLst/>
                <a:uLnTx/>
                <a:uFillTx/>
                <a:latin typeface="Calibri"/>
                <a:ea typeface="+mn-ea"/>
                <a:cs typeface="+mn-cs"/>
              </a:rPr>
              <a:t>Texas Secretary of State Elections Division</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3" name="Content Placeholder 2"/>
          <p:cNvSpPr>
            <a:spLocks noGrp="1"/>
          </p:cNvSpPr>
          <p:nvPr>
            <p:ph idx="1"/>
          </p:nvPr>
        </p:nvSpPr>
        <p:spPr>
          <a:xfrm>
            <a:off x="457200" y="1600200"/>
            <a:ext cx="8382000" cy="4724400"/>
          </a:xfrm>
        </p:spPr>
        <p:txBody>
          <a:bodyPr>
            <a:normAutofit/>
          </a:bodyPr>
          <a:lstStyle/>
          <a:p>
            <a:pPr algn="just"/>
            <a:r>
              <a:rPr lang="en-US" dirty="0"/>
              <a:t>Ballots must be </a:t>
            </a:r>
            <a:r>
              <a:rPr lang="en-US" u="sng" dirty="0"/>
              <a:t>formatted</a:t>
            </a:r>
            <a:r>
              <a:rPr lang="en-US" dirty="0"/>
              <a:t>, </a:t>
            </a:r>
            <a:r>
              <a:rPr lang="en-US" u="sng" dirty="0"/>
              <a:t>ordered</a:t>
            </a:r>
            <a:r>
              <a:rPr lang="en-US" dirty="0"/>
              <a:t>, and </a:t>
            </a:r>
            <a:r>
              <a:rPr lang="en-US" u="sng" dirty="0"/>
              <a:t>tested</a:t>
            </a:r>
            <a:r>
              <a:rPr lang="en-US" dirty="0"/>
              <a:t> in time for mail ballots to be mailed in compliance with Section 86.004 of the Texas Election Code, UOCAVA, MOVE.</a:t>
            </a:r>
          </a:p>
          <a:p>
            <a:pPr lvl="1" algn="just"/>
            <a:r>
              <a:rPr lang="en-US" dirty="0">
                <a:highlight>
                  <a:srgbClr val="FFFF00"/>
                </a:highlight>
              </a:rPr>
              <a:t>45</a:t>
            </a:r>
            <a:r>
              <a:rPr lang="en-US" baseline="30000" dirty="0">
                <a:highlight>
                  <a:srgbClr val="FFFF00"/>
                </a:highlight>
              </a:rPr>
              <a:t>th</a:t>
            </a:r>
            <a:r>
              <a:rPr lang="en-US" dirty="0">
                <a:highlight>
                  <a:srgbClr val="FFFF00"/>
                </a:highlight>
              </a:rPr>
              <a:t> day before Primary: </a:t>
            </a:r>
            <a:r>
              <a:rPr lang="en-US" b="1" dirty="0">
                <a:solidFill>
                  <a:srgbClr val="C00000"/>
                </a:solidFill>
                <a:highlight>
                  <a:srgbClr val="FFFF00"/>
                </a:highlight>
              </a:rPr>
              <a:t>January 15, 2022</a:t>
            </a:r>
          </a:p>
          <a:p>
            <a:pPr marL="457200" lvl="1" indent="0" algn="just">
              <a:buNone/>
            </a:pPr>
            <a:endParaRPr lang="en-US" dirty="0"/>
          </a:p>
        </p:txBody>
      </p:sp>
      <p:sp>
        <p:nvSpPr>
          <p:cNvPr id="2" name="Title 1"/>
          <p:cNvSpPr>
            <a:spLocks noGrp="1"/>
          </p:cNvSpPr>
          <p:nvPr>
            <p:ph type="title"/>
          </p:nvPr>
        </p:nvSpPr>
        <p:spPr>
          <a:xfrm>
            <a:off x="457200" y="685800"/>
            <a:ext cx="8229600" cy="914400"/>
          </a:xfrm>
        </p:spPr>
        <p:txBody>
          <a:bodyPr/>
          <a:lstStyle/>
          <a:p>
            <a:pPr algn="ctr"/>
            <a:r>
              <a:rPr lang="en-US" b="1" dirty="0"/>
              <a:t>Ballot Preparation</a:t>
            </a:r>
          </a:p>
        </p:txBody>
      </p:sp>
    </p:spTree>
    <p:extLst>
      <p:ext uri="{BB962C8B-B14F-4D97-AF65-F5344CB8AC3E}">
        <p14:creationId xmlns:p14="http://schemas.microsoft.com/office/powerpoint/2010/main" val="34749266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a:ea typeface="+mn-ea"/>
                <a:cs typeface="+mn-cs"/>
              </a:rPr>
              <a:t>Texas Secretary of State</a:t>
            </a:r>
            <a:endParaRPr kumimoji="0" lang="en-US" sz="1200" b="1" i="0" u="none" strike="noStrike" kern="1200" cap="none" spc="0" normalizeH="0" baseline="0" noProof="0" dirty="0">
              <a:ln>
                <a:noFill/>
              </a:ln>
              <a:solidFill>
                <a:srgbClr val="26429A"/>
              </a:solidFill>
              <a:effectLst/>
              <a:uLnTx/>
              <a:uFillTx/>
              <a:latin typeface="Calibri"/>
              <a:ea typeface="+mn-ea"/>
              <a:cs typeface="+mn-cs"/>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a:ea typeface="+mn-ea"/>
              <a:cs typeface="+mn-cs"/>
            </a:endParaRPr>
          </a:p>
        </p:txBody>
      </p:sp>
      <p:sp>
        <p:nvSpPr>
          <p:cNvPr id="3" name="Content Placeholder 2"/>
          <p:cNvSpPr>
            <a:spLocks noGrp="1"/>
          </p:cNvSpPr>
          <p:nvPr>
            <p:ph idx="1"/>
          </p:nvPr>
        </p:nvSpPr>
        <p:spPr>
          <a:xfrm>
            <a:off x="457200" y="2286000"/>
            <a:ext cx="8229600" cy="2971800"/>
          </a:xfrm>
        </p:spPr>
        <p:txBody>
          <a:bodyPr>
            <a:normAutofit fontScale="92500" lnSpcReduction="10000"/>
          </a:bodyPr>
          <a:lstStyle/>
          <a:p>
            <a:pPr algn="just"/>
            <a:r>
              <a:rPr lang="en-US" dirty="0"/>
              <a:t>The county election officer shall prepare ballots in a joint primary so that each party's ballots are easily distinguishable. The county election officer may use different colors of paper in order to achieve this distinction. (Note: Yellow paper may not be used. Only sample ballots may be printed on yellow paper.) </a:t>
            </a:r>
          </a:p>
        </p:txBody>
      </p:sp>
      <p:sp>
        <p:nvSpPr>
          <p:cNvPr id="2" name="Title 1"/>
          <p:cNvSpPr>
            <a:spLocks noGrp="1"/>
          </p:cNvSpPr>
          <p:nvPr>
            <p:ph type="title"/>
          </p:nvPr>
        </p:nvSpPr>
        <p:spPr/>
        <p:txBody>
          <a:bodyPr/>
          <a:lstStyle/>
          <a:p>
            <a:pPr algn="ctr"/>
            <a:r>
              <a:rPr lang="en-US" b="1" dirty="0"/>
              <a:t>Ballot Format – Joint Primary</a:t>
            </a:r>
          </a:p>
        </p:txBody>
      </p:sp>
    </p:spTree>
    <p:extLst>
      <p:ext uri="{BB962C8B-B14F-4D97-AF65-F5344CB8AC3E}">
        <p14:creationId xmlns:p14="http://schemas.microsoft.com/office/powerpoint/2010/main" val="38560709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42</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2" name="Title 1"/>
          <p:cNvSpPr>
            <a:spLocks noGrp="1"/>
          </p:cNvSpPr>
          <p:nvPr>
            <p:ph type="title"/>
          </p:nvPr>
        </p:nvSpPr>
        <p:spPr/>
        <p:txBody>
          <a:bodyPr/>
          <a:lstStyle/>
          <a:p>
            <a:r>
              <a:rPr lang="en-US" dirty="0"/>
              <a:t>Election Night Reporting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853493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43</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2" name="Title 1"/>
          <p:cNvSpPr>
            <a:spLocks noGrp="1"/>
          </p:cNvSpPr>
          <p:nvPr>
            <p:ph type="title"/>
          </p:nvPr>
        </p:nvSpPr>
        <p:spPr/>
        <p:txBody>
          <a:bodyPr/>
          <a:lstStyle/>
          <a:p>
            <a:r>
              <a:rPr lang="en-US" dirty="0"/>
              <a:t>Canvassing the Election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60187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44</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8" name="Content Placeholder 7"/>
          <p:cNvSpPr>
            <a:spLocks noGrp="1"/>
          </p:cNvSpPr>
          <p:nvPr>
            <p:ph idx="1"/>
          </p:nvPr>
        </p:nvSpPr>
        <p:spPr>
          <a:xfrm>
            <a:off x="457200" y="2057400"/>
            <a:ext cx="8229600" cy="3733800"/>
          </a:xfrm>
        </p:spPr>
        <p:txBody>
          <a:bodyPr>
            <a:normAutofit/>
          </a:bodyPr>
          <a:lstStyle/>
          <a:p>
            <a:r>
              <a:rPr lang="en-US" b="1" dirty="0">
                <a:solidFill>
                  <a:srgbClr val="C00000"/>
                </a:solidFill>
              </a:rPr>
              <a:t>County Chair or Chair’s designee </a:t>
            </a:r>
            <a:r>
              <a:rPr lang="en-US" dirty="0"/>
              <a:t>and, if available, at least 1 member of  the CEC shall canvass the precinct election returns for the county.</a:t>
            </a:r>
          </a:p>
          <a:p>
            <a:r>
              <a:rPr lang="en-US" dirty="0"/>
              <a:t>Canvass is open to the public!</a:t>
            </a:r>
          </a:p>
          <a:p>
            <a:r>
              <a:rPr lang="en-US" dirty="0"/>
              <a:t>Canvass is completed via SOS website. </a:t>
            </a:r>
          </a:p>
          <a:p>
            <a:pPr lvl="1"/>
            <a:r>
              <a:rPr lang="en-US" dirty="0">
                <a:highlight>
                  <a:srgbClr val="FFFF00"/>
                </a:highlight>
              </a:rPr>
              <a:t>Primary Canvass Date: </a:t>
            </a:r>
            <a:r>
              <a:rPr lang="en-US" dirty="0">
                <a:solidFill>
                  <a:srgbClr val="C00000"/>
                </a:solidFill>
                <a:highlight>
                  <a:srgbClr val="FFFF00"/>
                </a:highlight>
              </a:rPr>
              <a:t>March 10, 2022</a:t>
            </a:r>
            <a:endParaRPr lang="en-US" dirty="0"/>
          </a:p>
        </p:txBody>
      </p:sp>
      <p:sp>
        <p:nvSpPr>
          <p:cNvPr id="7" name="Title 6"/>
          <p:cNvSpPr>
            <a:spLocks noGrp="1"/>
          </p:cNvSpPr>
          <p:nvPr>
            <p:ph type="title"/>
          </p:nvPr>
        </p:nvSpPr>
        <p:spPr/>
        <p:txBody>
          <a:bodyPr>
            <a:normAutofit fontScale="90000"/>
          </a:bodyPr>
          <a:lstStyle/>
          <a:p>
            <a:r>
              <a:rPr lang="en-US" b="1" dirty="0"/>
              <a:t>Canvassing Requirements – Local Canvass</a:t>
            </a:r>
          </a:p>
        </p:txBody>
      </p:sp>
    </p:spTree>
    <p:extLst>
      <p:ext uri="{BB962C8B-B14F-4D97-AF65-F5344CB8AC3E}">
        <p14:creationId xmlns:p14="http://schemas.microsoft.com/office/powerpoint/2010/main" val="10628778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45</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a:xfrm>
            <a:off x="457200" y="2286000"/>
            <a:ext cx="8229600" cy="2971800"/>
          </a:xfrm>
        </p:spPr>
        <p:txBody>
          <a:bodyPr>
            <a:normAutofit/>
          </a:bodyPr>
          <a:lstStyle/>
          <a:p>
            <a:r>
              <a:rPr lang="en-US" dirty="0"/>
              <a:t>State Chair shall conduct state canvass.</a:t>
            </a:r>
          </a:p>
          <a:p>
            <a:r>
              <a:rPr lang="en-US" dirty="0"/>
              <a:t>Open to the public.</a:t>
            </a:r>
          </a:p>
          <a:p>
            <a:r>
              <a:rPr lang="en-US" dirty="0"/>
              <a:t>The official results of the primary election is determined by state’s canvass of party returns. </a:t>
            </a:r>
          </a:p>
        </p:txBody>
      </p:sp>
      <p:sp>
        <p:nvSpPr>
          <p:cNvPr id="2" name="Title 1"/>
          <p:cNvSpPr>
            <a:spLocks noGrp="1"/>
          </p:cNvSpPr>
          <p:nvPr>
            <p:ph type="title"/>
          </p:nvPr>
        </p:nvSpPr>
        <p:spPr/>
        <p:txBody>
          <a:bodyPr>
            <a:normAutofit fontScale="90000"/>
          </a:bodyPr>
          <a:lstStyle/>
          <a:p>
            <a:r>
              <a:rPr lang="en-US" b="1" dirty="0"/>
              <a:t>Canvassing Requirements – State Canvass</a:t>
            </a:r>
          </a:p>
        </p:txBody>
      </p:sp>
    </p:spTree>
    <p:extLst>
      <p:ext uri="{BB962C8B-B14F-4D97-AF65-F5344CB8AC3E}">
        <p14:creationId xmlns:p14="http://schemas.microsoft.com/office/powerpoint/2010/main" val="1038534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46</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7" name="Title 6"/>
          <p:cNvSpPr>
            <a:spLocks noGrp="1"/>
          </p:cNvSpPr>
          <p:nvPr>
            <p:ph type="title"/>
          </p:nvPr>
        </p:nvSpPr>
        <p:spPr/>
        <p:txBody>
          <a:bodyPr>
            <a:normAutofit fontScale="90000"/>
          </a:bodyPr>
          <a:lstStyle/>
          <a:p>
            <a:r>
              <a:rPr lang="en-US" dirty="0"/>
              <a:t>Ballot Certification for General Election for State and County Officers</a:t>
            </a:r>
          </a:p>
        </p:txBody>
      </p:sp>
      <p:sp>
        <p:nvSpPr>
          <p:cNvPr id="8" name="Text Placeholder 7"/>
          <p:cNvSpPr>
            <a:spLocks noGrp="1"/>
          </p:cNvSpPr>
          <p:nvPr>
            <p:ph type="body" idx="1"/>
          </p:nvPr>
        </p:nvSpPr>
        <p:spPr/>
        <p:txBody>
          <a:bodyPr/>
          <a:lstStyle/>
          <a:p>
            <a:endParaRPr lang="en-US"/>
          </a:p>
        </p:txBody>
      </p:sp>
    </p:spTree>
    <p:extLst>
      <p:ext uri="{BB962C8B-B14F-4D97-AF65-F5344CB8AC3E}">
        <p14:creationId xmlns:p14="http://schemas.microsoft.com/office/powerpoint/2010/main" val="18398370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734FAAD-4F1A-6E4C-9EA0-54DB9E181417}"/>
              </a:ext>
            </a:extLst>
          </p:cNvPr>
          <p:cNvSpPr>
            <a:spLocks noGrp="1"/>
          </p:cNvSpPr>
          <p:nvPr>
            <p:ph type="sldNum" sz="quarter" idx="12"/>
          </p:nvPr>
        </p:nvSpPr>
        <p:spPr/>
        <p:txBody>
          <a:bodyPr/>
          <a:lstStyle/>
          <a:p>
            <a:fld id="{3F95814A-D311-427B-8C8C-051ABB3D39E3}" type="slidenum">
              <a:rPr lang="en-US" smtClean="0"/>
              <a:pPr/>
              <a:t>47</a:t>
            </a:fld>
            <a:endParaRPr lang="en-US"/>
          </a:p>
        </p:txBody>
      </p:sp>
      <p:sp>
        <p:nvSpPr>
          <p:cNvPr id="5" name="Footer Placeholder 4">
            <a:extLst>
              <a:ext uri="{FF2B5EF4-FFF2-40B4-BE49-F238E27FC236}">
                <a16:creationId xmlns:a16="http://schemas.microsoft.com/office/drawing/2014/main" id="{DDFBF278-0D8D-5846-9885-94C2B69FC3AA}"/>
              </a:ext>
            </a:extLst>
          </p:cNvPr>
          <p:cNvSpPr>
            <a:spLocks noGrp="1"/>
          </p:cNvSpPr>
          <p:nvPr>
            <p:ph type="ftr" sz="quarter" idx="11"/>
          </p:nvPr>
        </p:nvSpPr>
        <p:spPr/>
        <p:txBody>
          <a:bodyPr/>
          <a:lstStyle/>
          <a:p>
            <a:r>
              <a:rPr lang="en-US"/>
              <a:t>Texas Secretary of State Elections Division</a:t>
            </a:r>
          </a:p>
        </p:txBody>
      </p:sp>
      <p:sp>
        <p:nvSpPr>
          <p:cNvPr id="4" name="Date Placeholder 3">
            <a:extLst>
              <a:ext uri="{FF2B5EF4-FFF2-40B4-BE49-F238E27FC236}">
                <a16:creationId xmlns:a16="http://schemas.microsoft.com/office/drawing/2014/main" id="{DA475D3C-A9A2-AA47-868D-2899245272EB}"/>
              </a:ext>
            </a:extLst>
          </p:cNvPr>
          <p:cNvSpPr>
            <a:spLocks noGrp="1"/>
          </p:cNvSpPr>
          <p:nvPr>
            <p:ph type="dt" sz="half" idx="10"/>
          </p:nvPr>
        </p:nvSpPr>
        <p:spPr/>
        <p:txBody>
          <a:bodyPr/>
          <a:lstStyle/>
          <a:p>
            <a:fld id="{34E99740-6221-490E-95DC-3861E0D126A7}" type="datetime1">
              <a:rPr lang="en-US" smtClean="0"/>
              <a:pPr/>
              <a:t>11/24/2021</a:t>
            </a:fld>
            <a:endParaRPr lang="en-US"/>
          </a:p>
        </p:txBody>
      </p:sp>
      <p:sp>
        <p:nvSpPr>
          <p:cNvPr id="3" name="Content Placeholder 2">
            <a:extLst>
              <a:ext uri="{FF2B5EF4-FFF2-40B4-BE49-F238E27FC236}">
                <a16:creationId xmlns:a16="http://schemas.microsoft.com/office/drawing/2014/main" id="{8372C837-ED4B-024F-8A9B-A51A7CE96637}"/>
              </a:ext>
            </a:extLst>
          </p:cNvPr>
          <p:cNvSpPr>
            <a:spLocks noGrp="1"/>
          </p:cNvSpPr>
          <p:nvPr>
            <p:ph idx="1"/>
          </p:nvPr>
        </p:nvSpPr>
        <p:spPr>
          <a:xfrm>
            <a:off x="457200" y="1752600"/>
            <a:ext cx="8229600" cy="4645895"/>
          </a:xfrm>
        </p:spPr>
        <p:txBody>
          <a:bodyPr>
            <a:normAutofit fontScale="92500" lnSpcReduction="20000"/>
          </a:bodyPr>
          <a:lstStyle/>
          <a:p>
            <a:r>
              <a:rPr lang="en-US" b="1" dirty="0"/>
              <a:t>SOS Ballot Certification </a:t>
            </a:r>
          </a:p>
          <a:p>
            <a:pPr lvl="1"/>
            <a:r>
              <a:rPr lang="en-US" dirty="0"/>
              <a:t>Nominees of Democratic and Republican Nominees (including eligible replacement nominees, if any)</a:t>
            </a:r>
          </a:p>
          <a:p>
            <a:pPr lvl="2"/>
            <a:r>
              <a:rPr lang="en-US" dirty="0"/>
              <a:t>Federal, State, District, County and Precinct Offices</a:t>
            </a:r>
          </a:p>
          <a:p>
            <a:pPr lvl="1"/>
            <a:r>
              <a:rPr lang="en-US" dirty="0"/>
              <a:t>Nominees of Minor Party Candidates</a:t>
            </a:r>
          </a:p>
          <a:p>
            <a:pPr lvl="2"/>
            <a:r>
              <a:rPr lang="en-US" dirty="0"/>
              <a:t>Federal, State, District Offices</a:t>
            </a:r>
          </a:p>
          <a:p>
            <a:pPr lvl="1"/>
            <a:r>
              <a:rPr lang="en-US" dirty="0"/>
              <a:t>Independent Candidates</a:t>
            </a:r>
          </a:p>
          <a:p>
            <a:pPr lvl="2"/>
            <a:r>
              <a:rPr lang="en-US" dirty="0"/>
              <a:t>Federal, State and District Offices</a:t>
            </a:r>
          </a:p>
          <a:p>
            <a:pPr lvl="1"/>
            <a:r>
              <a:rPr lang="en-US" dirty="0"/>
              <a:t>Write-In Candidates</a:t>
            </a:r>
          </a:p>
          <a:p>
            <a:pPr lvl="2"/>
            <a:r>
              <a:rPr lang="en-US" dirty="0"/>
              <a:t>Federal, State, and District Offices</a:t>
            </a:r>
          </a:p>
          <a:p>
            <a:r>
              <a:rPr lang="en-US" dirty="0"/>
              <a:t>Ballot Certification will be posted on the SOS website</a:t>
            </a:r>
          </a:p>
        </p:txBody>
      </p:sp>
      <p:sp>
        <p:nvSpPr>
          <p:cNvPr id="2" name="Title 1">
            <a:extLst>
              <a:ext uri="{FF2B5EF4-FFF2-40B4-BE49-F238E27FC236}">
                <a16:creationId xmlns:a16="http://schemas.microsoft.com/office/drawing/2014/main" id="{56994F0D-53DD-E84A-8F24-A10AA6203081}"/>
              </a:ext>
            </a:extLst>
          </p:cNvPr>
          <p:cNvSpPr>
            <a:spLocks noGrp="1"/>
          </p:cNvSpPr>
          <p:nvPr>
            <p:ph type="title"/>
          </p:nvPr>
        </p:nvSpPr>
        <p:spPr>
          <a:xfrm>
            <a:off x="609600" y="609600"/>
            <a:ext cx="8229600" cy="1143000"/>
          </a:xfrm>
        </p:spPr>
        <p:txBody>
          <a:bodyPr/>
          <a:lstStyle/>
          <a:p>
            <a:r>
              <a:rPr lang="en-US" dirty="0"/>
              <a:t>Ballot for General Election</a:t>
            </a:r>
          </a:p>
        </p:txBody>
      </p:sp>
    </p:spTree>
    <p:extLst>
      <p:ext uri="{BB962C8B-B14F-4D97-AF65-F5344CB8AC3E}">
        <p14:creationId xmlns:p14="http://schemas.microsoft.com/office/powerpoint/2010/main" val="6313422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48</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3" name="Content Placeholder 2"/>
          <p:cNvSpPr>
            <a:spLocks noGrp="1"/>
          </p:cNvSpPr>
          <p:nvPr>
            <p:ph idx="1"/>
          </p:nvPr>
        </p:nvSpPr>
        <p:spPr/>
        <p:txBody>
          <a:bodyPr/>
          <a:lstStyle/>
          <a:p>
            <a:pPr marL="0" indent="0" algn="ctr">
              <a:buNone/>
            </a:pPr>
            <a:r>
              <a:rPr lang="en-US" dirty="0"/>
              <a:t>Questions?</a:t>
            </a:r>
          </a:p>
          <a:p>
            <a:pPr marL="0" indent="0" algn="ctr">
              <a:buNone/>
            </a:pPr>
            <a:endParaRPr lang="en-US" dirty="0"/>
          </a:p>
          <a:p>
            <a:pPr marL="0" indent="0" algn="ctr">
              <a:buNone/>
            </a:pPr>
            <a:endParaRPr lang="en-US" dirty="0"/>
          </a:p>
          <a:p>
            <a:pPr marL="0" indent="0" algn="ctr">
              <a:buNone/>
            </a:pPr>
            <a:r>
              <a:rPr lang="en-US" dirty="0">
                <a:hlinkClick r:id="rId2"/>
              </a:rPr>
              <a:t>elections@sos.texas.gov</a:t>
            </a:r>
            <a:r>
              <a:rPr lang="en-US" dirty="0"/>
              <a:t>. </a:t>
            </a:r>
          </a:p>
        </p:txBody>
      </p:sp>
      <p:sp>
        <p:nvSpPr>
          <p:cNvPr id="2" name="Title 1"/>
          <p:cNvSpPr>
            <a:spLocks noGrp="1"/>
          </p:cNvSpPr>
          <p:nvPr>
            <p:ph type="title"/>
          </p:nvPr>
        </p:nvSpPr>
        <p:spPr>
          <a:xfrm>
            <a:off x="609600" y="-1828800"/>
            <a:ext cx="8229600" cy="1143000"/>
          </a:xfrm>
        </p:spPr>
        <p:txBody>
          <a:bodyPr/>
          <a:lstStyle/>
          <a:p>
            <a:r>
              <a:rPr lang="en-US" dirty="0">
                <a:solidFill>
                  <a:srgbClr val="E6E6E6"/>
                </a:solidFill>
              </a:rPr>
              <a:t>Questions</a:t>
            </a:r>
          </a:p>
        </p:txBody>
      </p:sp>
    </p:spTree>
    <p:extLst>
      <p:ext uri="{BB962C8B-B14F-4D97-AF65-F5344CB8AC3E}">
        <p14:creationId xmlns:p14="http://schemas.microsoft.com/office/powerpoint/2010/main" val="2338012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FB10E00-116F-4F25-A8A5-9838F7B483FB}"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204CD36-6BF8-4E21-AFBC-5B6E5CA65D37}"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dirty="0">
                <a:hlinkClick r:id="rId2"/>
              </a:rPr>
              <a:t>http://www.sos.texas.gov/elections/</a:t>
            </a:r>
            <a:r>
              <a:rPr lang="en-US" dirty="0"/>
              <a:t> </a:t>
            </a:r>
          </a:p>
          <a:p>
            <a:pPr marL="0" indent="0" algn="ctr">
              <a:buNone/>
            </a:pPr>
            <a:endParaRPr lang="en-US" dirty="0"/>
          </a:p>
          <a:p>
            <a:pPr marL="0" indent="0" algn="ctr">
              <a:buNone/>
            </a:pPr>
            <a:r>
              <a:rPr lang="en-US" dirty="0">
                <a:hlinkClick r:id="rId3"/>
              </a:rPr>
              <a:t>http://www.votetexas.gov/</a:t>
            </a:r>
            <a:r>
              <a:rPr lang="en-US" dirty="0"/>
              <a:t> </a:t>
            </a:r>
          </a:p>
        </p:txBody>
      </p:sp>
      <p:sp>
        <p:nvSpPr>
          <p:cNvPr id="2" name="Title 1"/>
          <p:cNvSpPr>
            <a:spLocks noGrp="1"/>
          </p:cNvSpPr>
          <p:nvPr>
            <p:ph type="title"/>
          </p:nvPr>
        </p:nvSpPr>
        <p:spPr/>
        <p:txBody>
          <a:bodyPr/>
          <a:lstStyle/>
          <a:p>
            <a:r>
              <a:rPr lang="en-US" dirty="0"/>
              <a:t>Websites</a:t>
            </a:r>
          </a:p>
        </p:txBody>
      </p:sp>
    </p:spTree>
    <p:extLst>
      <p:ext uri="{BB962C8B-B14F-4D97-AF65-F5344CB8AC3E}">
        <p14:creationId xmlns:p14="http://schemas.microsoft.com/office/powerpoint/2010/main" val="150671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11/24/2021</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9" name="TextBox 8"/>
          <p:cNvSpPr txBox="1"/>
          <p:nvPr/>
        </p:nvSpPr>
        <p:spPr>
          <a:xfrm>
            <a:off x="6324600" y="2209800"/>
            <a:ext cx="2438400" cy="3323987"/>
          </a:xfrm>
          <a:prstGeom prst="rect">
            <a:avLst/>
          </a:prstGeom>
          <a:noFill/>
        </p:spPr>
        <p:txBody>
          <a:bodyPr wrap="square" rtlCol="0">
            <a:spAutoFit/>
          </a:bodyPr>
          <a:lstStyle/>
          <a:p>
            <a:pPr marL="285750" marR="0" lvl="0" indent="-285750" algn="l" defTabSz="914400" rtl="0" eaLnBrk="1" fontAlgn="base" latinLnBrk="0" hangingPunct="1">
              <a:lnSpc>
                <a:spcPct val="100000"/>
              </a:lnSpc>
              <a:spcBef>
                <a:spcPts val="600"/>
              </a:spcBef>
              <a:spcAft>
                <a:spcPts val="60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1F367F"/>
                </a:solidFill>
                <a:effectLst/>
                <a:uLnTx/>
                <a:uFillTx/>
                <a:latin typeface="Calibri" pitchFamily="34" charset="0"/>
                <a:ea typeface="+mn-ea"/>
                <a:cs typeface="Arial" charset="0"/>
              </a:rPr>
              <a:t>Available</a:t>
            </a:r>
            <a:r>
              <a:rPr kumimoji="0" lang="en-US" sz="1800" b="1" i="0" u="none" strike="noStrike" kern="1200" cap="none" spc="0" normalizeH="0" noProof="0" dirty="0">
                <a:ln>
                  <a:noFill/>
                </a:ln>
                <a:solidFill>
                  <a:srgbClr val="1F367F"/>
                </a:solidFill>
                <a:effectLst/>
                <a:uLnTx/>
                <a:uFillTx/>
                <a:latin typeface="Calibri" pitchFamily="34" charset="0"/>
                <a:ea typeface="+mn-ea"/>
                <a:cs typeface="Arial" charset="0"/>
              </a:rPr>
              <a:t> in</a:t>
            </a:r>
            <a:r>
              <a:rPr kumimoji="0" lang="en-US" sz="1800" b="1" i="0" u="none" strike="noStrike" kern="1200" cap="none" spc="0" normalizeH="0" baseline="0" noProof="0" dirty="0">
                <a:ln>
                  <a:noFill/>
                </a:ln>
                <a:solidFill>
                  <a:srgbClr val="1F367F"/>
                </a:solidFill>
                <a:effectLst/>
                <a:uLnTx/>
                <a:uFillTx/>
                <a:latin typeface="Calibri" pitchFamily="34" charset="0"/>
                <a:ea typeface="+mn-ea"/>
                <a:cs typeface="Arial" charset="0"/>
              </a:rPr>
              <a:t> Spanish and English</a:t>
            </a:r>
          </a:p>
          <a:p>
            <a:pPr marL="285750" marR="0" lvl="0" indent="-285750" algn="l" defTabSz="914400" rtl="0" eaLnBrk="1" fontAlgn="base" latinLnBrk="0" hangingPunct="1">
              <a:lnSpc>
                <a:spcPct val="100000"/>
              </a:lnSpc>
              <a:spcBef>
                <a:spcPts val="600"/>
              </a:spcBef>
              <a:spcAft>
                <a:spcPts val="60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1F367F"/>
                </a:solidFill>
                <a:effectLst/>
                <a:uLnTx/>
                <a:uFillTx/>
                <a:latin typeface="Calibri" pitchFamily="34" charset="0"/>
                <a:ea typeface="+mn-ea"/>
                <a:cs typeface="Arial" charset="0"/>
              </a:rPr>
              <a:t>Mobile Site</a:t>
            </a:r>
          </a:p>
          <a:p>
            <a:pPr marL="285750" marR="0" lvl="0" indent="-285750" algn="l" defTabSz="914400" rtl="0" eaLnBrk="1" fontAlgn="base" latinLnBrk="0" hangingPunct="1">
              <a:lnSpc>
                <a:spcPct val="100000"/>
              </a:lnSpc>
              <a:spcBef>
                <a:spcPts val="600"/>
              </a:spcBef>
              <a:spcAft>
                <a:spcPts val="60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1F367F"/>
                </a:solidFill>
                <a:effectLst/>
                <a:uLnTx/>
                <a:uFillTx/>
                <a:latin typeface="Calibri" pitchFamily="34" charset="0"/>
                <a:ea typeface="+mn-ea"/>
                <a:cs typeface="Arial" charset="0"/>
              </a:rPr>
              <a:t>Updated for each Uniform Election</a:t>
            </a:r>
          </a:p>
          <a:p>
            <a:pPr marL="285750" marR="0" lvl="0" indent="-285750" algn="l" defTabSz="914400" rtl="0" eaLnBrk="1" fontAlgn="base" latinLnBrk="0" hangingPunct="1">
              <a:lnSpc>
                <a:spcPct val="100000"/>
              </a:lnSpc>
              <a:spcBef>
                <a:spcPts val="600"/>
              </a:spcBef>
              <a:spcAft>
                <a:spcPts val="60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1F367F"/>
                </a:solidFill>
                <a:effectLst/>
                <a:uLnTx/>
                <a:uFillTx/>
                <a:latin typeface="Calibri" pitchFamily="34" charset="0"/>
                <a:ea typeface="+mn-ea"/>
                <a:cs typeface="Arial" charset="0"/>
              </a:rPr>
              <a:t>Please feel free to link to this website to assist in providing information to voters</a:t>
            </a:r>
            <a:r>
              <a:rPr kumimoji="0" lang="en-US" sz="1800" b="0" i="0" u="none" strike="noStrike" kern="1200" cap="none" spc="0" normalizeH="0" baseline="0" noProof="0" dirty="0">
                <a:ln>
                  <a:noFill/>
                </a:ln>
                <a:solidFill>
                  <a:srgbClr val="1F367F"/>
                </a:solidFill>
                <a:effectLst/>
                <a:uLnTx/>
                <a:uFillTx/>
                <a:latin typeface="Calibri" pitchFamily="34" charset="0"/>
                <a:ea typeface="+mn-ea"/>
                <a:cs typeface="Arial" charset="0"/>
              </a:rPr>
              <a:t> </a:t>
            </a:r>
          </a:p>
        </p:txBody>
      </p:sp>
      <p:pic>
        <p:nvPicPr>
          <p:cNvPr id="10" name="Content Placeholder 9">
            <a:extLst>
              <a:ext uri="{FF2B5EF4-FFF2-40B4-BE49-F238E27FC236}">
                <a16:creationId xmlns:a16="http://schemas.microsoft.com/office/drawing/2014/main" id="{28A2DC63-2FD9-4CF7-B2E9-DB2A4A1422B3}"/>
              </a:ext>
              <a:ext uri="{C183D7F6-B498-43B3-948B-1728B52AA6E4}">
                <adec:decorative xmlns:adec="http://schemas.microsoft.com/office/drawing/2017/decorative" val="1"/>
              </a:ext>
            </a:extLst>
          </p:cNvPr>
          <p:cNvPicPr>
            <a:picLocks noGrp="1" noChangeAspect="1"/>
          </p:cNvPicPr>
          <p:nvPr>
            <p:ph idx="1"/>
          </p:nvPr>
        </p:nvPicPr>
        <p:blipFill>
          <a:blip r:embed="rId2"/>
          <a:stretch>
            <a:fillRect/>
          </a:stretch>
        </p:blipFill>
        <p:spPr>
          <a:xfrm>
            <a:off x="457200" y="1808293"/>
            <a:ext cx="5768686" cy="3663607"/>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a:xfrm>
            <a:off x="609600" y="441325"/>
            <a:ext cx="8229600" cy="1143000"/>
          </a:xfrm>
        </p:spPr>
        <p:txBody>
          <a:bodyPr/>
          <a:lstStyle/>
          <a:p>
            <a:r>
              <a:rPr lang="en-US" dirty="0">
                <a:hlinkClick r:id="rId3"/>
              </a:rPr>
              <a:t>www.votetexas.gov</a:t>
            </a:r>
            <a:r>
              <a:rPr lang="en-US" dirty="0"/>
              <a:t> </a:t>
            </a:r>
          </a:p>
        </p:txBody>
      </p:sp>
    </p:spTree>
    <p:extLst>
      <p:ext uri="{BB962C8B-B14F-4D97-AF65-F5344CB8AC3E}">
        <p14:creationId xmlns:p14="http://schemas.microsoft.com/office/powerpoint/2010/main" val="32204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7</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11/24/2021</a:t>
            </a:fld>
            <a:endParaRPr lang="en-US"/>
          </a:p>
        </p:txBody>
      </p:sp>
      <p:sp>
        <p:nvSpPr>
          <p:cNvPr id="2" name="Title 1"/>
          <p:cNvSpPr>
            <a:spLocks noGrp="1"/>
          </p:cNvSpPr>
          <p:nvPr>
            <p:ph type="title"/>
          </p:nvPr>
        </p:nvSpPr>
        <p:spPr/>
        <p:txBody>
          <a:bodyPr/>
          <a:lstStyle/>
          <a:p>
            <a:r>
              <a:rPr lang="en-US" dirty="0"/>
              <a:t>Duties of the County Chair</a:t>
            </a:r>
          </a:p>
        </p:txBody>
      </p:sp>
      <p:sp>
        <p:nvSpPr>
          <p:cNvPr id="7" name="Text Placeholder 6"/>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801400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8</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8" name="Content Placeholder 7"/>
          <p:cNvSpPr>
            <a:spLocks noGrp="1"/>
          </p:cNvSpPr>
          <p:nvPr>
            <p:ph idx="1"/>
          </p:nvPr>
        </p:nvSpPr>
        <p:spPr>
          <a:xfrm>
            <a:off x="457200" y="2133600"/>
            <a:ext cx="7924800" cy="3657600"/>
          </a:xfrm>
        </p:spPr>
        <p:txBody>
          <a:bodyPr>
            <a:normAutofit fontScale="62500" lnSpcReduction="20000"/>
          </a:bodyPr>
          <a:lstStyle/>
          <a:p>
            <a:pPr algn="just">
              <a:lnSpc>
                <a:spcPct val="115000"/>
              </a:lnSpc>
              <a:spcBef>
                <a:spcPts val="0"/>
              </a:spcBef>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Supervises conduct of primary  (172.111)</a:t>
            </a:r>
          </a:p>
          <a:p>
            <a:pPr algn="just">
              <a:lnSpc>
                <a:spcPct val="115000"/>
              </a:lnSpc>
              <a:spcBef>
                <a:spcPts val="0"/>
              </a:spcBef>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Approval of primary contracts/ Joint Primary Agreements (31.092)</a:t>
            </a:r>
          </a:p>
          <a:p>
            <a:pPr algn="just">
              <a:lnSpc>
                <a:spcPct val="115000"/>
              </a:lnSpc>
              <a:spcBef>
                <a:spcPts val="0"/>
              </a:spcBef>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Approval of Judges in primary election/s (32.006)</a:t>
            </a:r>
          </a:p>
          <a:p>
            <a:pPr algn="just">
              <a:lnSpc>
                <a:spcPct val="115000"/>
              </a:lnSpc>
              <a:spcBef>
                <a:spcPts val="0"/>
              </a:spcBef>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Determine Consolidation of Precincts in primary election (42.009)</a:t>
            </a:r>
          </a:p>
          <a:p>
            <a:pPr algn="just">
              <a:lnSpc>
                <a:spcPct val="115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Appoint poll watchers in elections with partisan candidates</a:t>
            </a:r>
          </a:p>
          <a:p>
            <a:pPr algn="just">
              <a:lnSpc>
                <a:spcPct val="115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Nominate to fill vacancies under certain circumstances. (202.006)</a:t>
            </a:r>
          </a:p>
          <a:p>
            <a:pPr algn="just">
              <a:lnSpc>
                <a:spcPct val="115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Adoption of Voting System in primary election (123.001)</a:t>
            </a:r>
          </a:p>
          <a:p>
            <a:pPr algn="just">
              <a:lnSpc>
                <a:spcPct val="115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Conducts Ballot Drawing for primary election, if requested to by primary committee  (172.082)</a:t>
            </a:r>
          </a:p>
          <a:p>
            <a:pPr algn="just">
              <a:lnSpc>
                <a:spcPct val="115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Sets time and place for precinct conventions (174.022)</a:t>
            </a:r>
          </a:p>
        </p:txBody>
      </p:sp>
      <p:sp>
        <p:nvSpPr>
          <p:cNvPr id="7" name="Title 6"/>
          <p:cNvSpPr>
            <a:spLocks noGrp="1"/>
          </p:cNvSpPr>
          <p:nvPr>
            <p:ph type="title"/>
          </p:nvPr>
        </p:nvSpPr>
        <p:spPr>
          <a:xfrm>
            <a:off x="762000" y="762000"/>
            <a:ext cx="8229600" cy="1143000"/>
          </a:xfrm>
        </p:spPr>
        <p:txBody>
          <a:bodyPr>
            <a:normAutofit fontScale="90000"/>
          </a:bodyPr>
          <a:lstStyle/>
          <a:p>
            <a:r>
              <a:rPr lang="en-US" b="1" dirty="0"/>
              <a:t>Duties of the </a:t>
            </a:r>
            <a:br>
              <a:rPr lang="en-US" b="1" dirty="0"/>
            </a:br>
            <a:r>
              <a:rPr lang="en-US" b="1" dirty="0"/>
              <a:t>County Executive Committee</a:t>
            </a:r>
          </a:p>
        </p:txBody>
      </p:sp>
    </p:spTree>
    <p:extLst>
      <p:ext uri="{BB962C8B-B14F-4D97-AF65-F5344CB8AC3E}">
        <p14:creationId xmlns:p14="http://schemas.microsoft.com/office/powerpoint/2010/main" val="3781988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95814A-D311-427B-8C8C-051ABB3D39E3}" type="slidenum">
              <a:rPr lang="en-US" smtClean="0"/>
              <a:t>9</a:t>
            </a:fld>
            <a:endParaRPr lang="en-US"/>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11/24/2021</a:t>
            </a:fld>
            <a:endParaRPr lang="en-US"/>
          </a:p>
        </p:txBody>
      </p:sp>
      <p:sp>
        <p:nvSpPr>
          <p:cNvPr id="13" name="Content Placeholder 12"/>
          <p:cNvSpPr>
            <a:spLocks noGrp="1"/>
          </p:cNvSpPr>
          <p:nvPr>
            <p:ph idx="1"/>
          </p:nvPr>
        </p:nvSpPr>
        <p:spPr>
          <a:xfrm>
            <a:off x="424962" y="2180932"/>
            <a:ext cx="7195038" cy="3457868"/>
          </a:xfrm>
        </p:spPr>
        <p:txBody>
          <a:bodyPr>
            <a:normAutofit lnSpcReduction="10000"/>
          </a:bodyPr>
          <a:lstStyle/>
          <a:p>
            <a:pPr algn="just">
              <a:lnSpc>
                <a:spcPct val="115000"/>
              </a:lnSpc>
              <a:spcBef>
                <a:spcPts val="0"/>
              </a:spcBef>
            </a:pPr>
            <a:r>
              <a:rPr lang="en-US" sz="2100" dirty="0">
                <a:ea typeface="Calibri" panose="020F0502020204030204" pitchFamily="34" charset="0"/>
                <a:cs typeface="Times New Roman" panose="02020603050405020304" pitchFamily="18" charset="0"/>
              </a:rPr>
              <a:t>Serves on County Election Commission (31.032)</a:t>
            </a:r>
          </a:p>
          <a:p>
            <a:pPr algn="just">
              <a:lnSpc>
                <a:spcPct val="115000"/>
              </a:lnSpc>
              <a:spcBef>
                <a:spcPts val="0"/>
              </a:spcBef>
            </a:pPr>
            <a:r>
              <a:rPr lang="en-US" sz="2100" dirty="0">
                <a:ea typeface="Calibri" panose="020F0502020204030204" pitchFamily="34" charset="0"/>
                <a:cs typeface="Times New Roman" panose="02020603050405020304" pitchFamily="18" charset="0"/>
              </a:rPr>
              <a:t>Serves on County Election Board (51.002)</a:t>
            </a:r>
          </a:p>
          <a:p>
            <a:pPr algn="just">
              <a:lnSpc>
                <a:spcPct val="115000"/>
              </a:lnSpc>
              <a:spcBef>
                <a:spcPts val="0"/>
              </a:spcBef>
            </a:pPr>
            <a:r>
              <a:rPr lang="en-US" sz="2100" dirty="0">
                <a:ea typeface="Calibri" panose="020F0502020204030204" pitchFamily="34" charset="0"/>
                <a:cs typeface="Times New Roman" panose="02020603050405020304" pitchFamily="18" charset="0"/>
              </a:rPr>
              <a:t>Provides list of judges for appointment by commissioners court (32.002) </a:t>
            </a:r>
          </a:p>
          <a:p>
            <a:pPr algn="just">
              <a:lnSpc>
                <a:spcPct val="115000"/>
              </a:lnSpc>
              <a:spcBef>
                <a:spcPts val="0"/>
              </a:spcBef>
            </a:pPr>
            <a:r>
              <a:rPr lang="en-US" sz="2100" dirty="0">
                <a:ea typeface="Calibri" panose="020F0502020204030204" pitchFamily="34" charset="0"/>
                <a:cs typeface="Times New Roman" panose="02020603050405020304" pitchFamily="18" charset="0"/>
              </a:rPr>
              <a:t>Provides list of potential election day clerks for general election for state and county officers (32.034) </a:t>
            </a:r>
          </a:p>
          <a:p>
            <a:pPr algn="just">
              <a:lnSpc>
                <a:spcPct val="115000"/>
              </a:lnSpc>
              <a:spcBef>
                <a:spcPts val="0"/>
              </a:spcBef>
            </a:pPr>
            <a:r>
              <a:rPr lang="en-US" sz="2100" dirty="0">
                <a:ea typeface="Calibri" panose="020F0502020204030204" pitchFamily="34" charset="0"/>
                <a:cs typeface="Times New Roman" panose="02020603050405020304" pitchFamily="18" charset="0"/>
              </a:rPr>
              <a:t>Provides list of Early Voting workers</a:t>
            </a:r>
          </a:p>
          <a:p>
            <a:pPr algn="just">
              <a:lnSpc>
                <a:spcPct val="115000"/>
              </a:lnSpc>
              <a:spcBef>
                <a:spcPts val="0"/>
              </a:spcBef>
            </a:pPr>
            <a:r>
              <a:rPr lang="en-US" sz="2100" b="1" dirty="0">
                <a:ea typeface="Calibri" panose="020F0502020204030204" pitchFamily="34" charset="0"/>
                <a:cs typeface="Times New Roman" panose="02020603050405020304" pitchFamily="18" charset="0"/>
              </a:rPr>
              <a:t>Appoints judges for primary election (32.006)  </a:t>
            </a:r>
          </a:p>
          <a:p>
            <a:pPr algn="just">
              <a:lnSpc>
                <a:spcPct val="115000"/>
              </a:lnSpc>
              <a:spcBef>
                <a:spcPts val="0"/>
              </a:spcBef>
            </a:pPr>
            <a:r>
              <a:rPr lang="en-US" sz="2100" dirty="0">
                <a:ea typeface="Calibri" panose="020F0502020204030204" pitchFamily="34" charset="0"/>
                <a:cs typeface="Times New Roman" panose="02020603050405020304" pitchFamily="18" charset="0"/>
              </a:rPr>
              <a:t>Appoints poll watchers for elections with party nominee on ballot (Not primary) (33.003)</a:t>
            </a:r>
          </a:p>
          <a:p>
            <a:endParaRPr lang="en-US" dirty="0"/>
          </a:p>
        </p:txBody>
      </p:sp>
      <p:sp>
        <p:nvSpPr>
          <p:cNvPr id="12" name="Title 11"/>
          <p:cNvSpPr>
            <a:spLocks noGrp="1"/>
          </p:cNvSpPr>
          <p:nvPr>
            <p:ph type="title"/>
          </p:nvPr>
        </p:nvSpPr>
        <p:spPr>
          <a:xfrm>
            <a:off x="457200" y="685800"/>
            <a:ext cx="8229600" cy="1143000"/>
          </a:xfrm>
        </p:spPr>
        <p:txBody>
          <a:bodyPr>
            <a:normAutofit fontScale="90000"/>
          </a:bodyPr>
          <a:lstStyle/>
          <a:p>
            <a:r>
              <a:rPr lang="en-US" b="1" dirty="0"/>
              <a:t>Duties of the </a:t>
            </a:r>
            <a:br>
              <a:rPr lang="en-US" b="1" dirty="0"/>
            </a:br>
            <a:r>
              <a:rPr lang="en-US" b="1" dirty="0"/>
              <a:t>County Chair - Generally</a:t>
            </a:r>
          </a:p>
        </p:txBody>
      </p:sp>
    </p:spTree>
    <p:extLst>
      <p:ext uri="{BB962C8B-B14F-4D97-AF65-F5344CB8AC3E}">
        <p14:creationId xmlns:p14="http://schemas.microsoft.com/office/powerpoint/2010/main" val="363906302"/>
      </p:ext>
    </p:extLst>
  </p:cSld>
  <p:clrMapOvr>
    <a:masterClrMapping/>
  </p:clrMapOvr>
</p:sld>
</file>

<file path=ppt/theme/theme1.xml><?xml version="1.0" encoding="utf-8"?>
<a:theme xmlns:a="http://schemas.openxmlformats.org/drawingml/2006/main" name="SOS PPS Teme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OS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PPS Temeplate</Template>
  <TotalTime>11048</TotalTime>
  <Words>3864</Words>
  <Application>Microsoft Office PowerPoint</Application>
  <PresentationFormat>On-screen Show (4:3)</PresentationFormat>
  <Paragraphs>632</Paragraphs>
  <Slides>48</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48</vt:i4>
      </vt:variant>
    </vt:vector>
  </HeadingPairs>
  <TitlesOfParts>
    <vt:vector size="52" baseType="lpstr">
      <vt:lpstr>Arial</vt:lpstr>
      <vt:lpstr>Calibri</vt:lpstr>
      <vt:lpstr>SOS PPS Temeplate 2</vt:lpstr>
      <vt:lpstr>SOS1</vt:lpstr>
      <vt:lpstr>Duties of the County Chair</vt:lpstr>
      <vt:lpstr>Agenda</vt:lpstr>
      <vt:lpstr>Resources</vt:lpstr>
      <vt:lpstr>Available Resources</vt:lpstr>
      <vt:lpstr>Websites</vt:lpstr>
      <vt:lpstr>www.votetexas.gov </vt:lpstr>
      <vt:lpstr>Duties of the County Chair</vt:lpstr>
      <vt:lpstr>Duties of the  County Executive Committee</vt:lpstr>
      <vt:lpstr>Duties of the  County Chair - Generally</vt:lpstr>
      <vt:lpstr>Duties of the  County Chair - Primary Election</vt:lpstr>
      <vt:lpstr>County Chair in Polling Place</vt:lpstr>
      <vt:lpstr>Distribution of Convention Notices</vt:lpstr>
      <vt:lpstr>Appointing Election Workers</vt:lpstr>
      <vt:lpstr>Who Appoints for Primary Election?</vt:lpstr>
      <vt:lpstr>Who Appoints for Joint Primary?</vt:lpstr>
      <vt:lpstr>Number of Personnel</vt:lpstr>
      <vt:lpstr>Number of Workers Per Precinct</vt:lpstr>
      <vt:lpstr>Number of Workers – Joint Primary</vt:lpstr>
      <vt:lpstr>Qualifications – Poll Workers</vt:lpstr>
      <vt:lpstr>Qualifications – Early Voting Ballot Board and Signature Verification Committee</vt:lpstr>
      <vt:lpstr>Qualifications – Central Counting Station (CCS)</vt:lpstr>
      <vt:lpstr>Duties</vt:lpstr>
      <vt:lpstr>Candidacy</vt:lpstr>
      <vt:lpstr>Filing Period</vt:lpstr>
      <vt:lpstr>Required Notice</vt:lpstr>
      <vt:lpstr>Filing Authority</vt:lpstr>
      <vt:lpstr>Method of Filing </vt:lpstr>
      <vt:lpstr>Method of Filing</vt:lpstr>
      <vt:lpstr>Candidate Applications</vt:lpstr>
      <vt:lpstr>Petition in Lieu of Filing Fee</vt:lpstr>
      <vt:lpstr>Judicial Petition</vt:lpstr>
      <vt:lpstr>Review of Application</vt:lpstr>
      <vt:lpstr>Eligibility</vt:lpstr>
      <vt:lpstr>Accepting a Candidate Application</vt:lpstr>
      <vt:lpstr>Rejecting a Candidate Application</vt:lpstr>
      <vt:lpstr>Withdrawal</vt:lpstr>
      <vt:lpstr>Ballot Certification and Preparation</vt:lpstr>
      <vt:lpstr>Certification and Preparation</vt:lpstr>
      <vt:lpstr>Ballot Drawing</vt:lpstr>
      <vt:lpstr>Ballot Preparation</vt:lpstr>
      <vt:lpstr>Ballot Format – Joint Primary</vt:lpstr>
      <vt:lpstr>Election Night Reporting</vt:lpstr>
      <vt:lpstr>Canvassing the Election</vt:lpstr>
      <vt:lpstr>Canvassing Requirements – Local Canvass</vt:lpstr>
      <vt:lpstr>Canvassing Requirements – State Canvass</vt:lpstr>
      <vt:lpstr>Ballot Certification for General Election for State and County Officers</vt:lpstr>
      <vt:lpstr>Ballot for General Election</vt:lpstr>
      <vt:lpstr>Questions</vt:lpstr>
    </vt:vector>
  </TitlesOfParts>
  <Company>Office of the Texas Secretary of State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Title Here</dc:title>
  <dc:creator>Pepe De La Garza</dc:creator>
  <cp:lastModifiedBy>Cheryl Thompson-Draper</cp:lastModifiedBy>
  <cp:revision>177</cp:revision>
  <cp:lastPrinted>2021-11-24T22:27:20Z</cp:lastPrinted>
  <dcterms:created xsi:type="dcterms:W3CDTF">2012-11-27T18:12:18Z</dcterms:created>
  <dcterms:modified xsi:type="dcterms:W3CDTF">2021-11-24T22:28:10Z</dcterms:modified>
</cp:coreProperties>
</file>